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19" r:id="rId2"/>
  </p:sldIdLst>
  <p:sldSz cx="9144000" cy="5143500" type="screen16x9"/>
  <p:notesSz cx="9926638" cy="6797675"/>
  <p:defaultTextStyle>
    <a:defPPr>
      <a:defRPr lang="ru-RU"/>
    </a:defPPr>
    <a:lvl1pPr marL="0" algn="l" defTabSz="144969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4846" algn="l" defTabSz="144969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49693" algn="l" defTabSz="144969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4539" algn="l" defTabSz="144969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899386" algn="l" defTabSz="144969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24232" algn="l" defTabSz="144969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49079" algn="l" defTabSz="144969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73925" algn="l" defTabSz="144969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798772" algn="l" defTabSz="1449693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4978B1"/>
    <a:srgbClr val="003B59"/>
    <a:srgbClr val="B2B2B2"/>
    <a:srgbClr val="E6E6E6"/>
    <a:srgbClr val="DDDDDD"/>
    <a:srgbClr val="99CCFF"/>
    <a:srgbClr val="FCFCFC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4" autoAdjust="0"/>
    <p:restoredTop sz="94374" autoAdjust="0"/>
  </p:normalViewPr>
  <p:slideViewPr>
    <p:cSldViewPr>
      <p:cViewPr>
        <p:scale>
          <a:sx n="150" d="100"/>
          <a:sy n="150" d="100"/>
        </p:scale>
        <p:origin x="-684" y="-192"/>
      </p:cViewPr>
      <p:guideLst>
        <p:guide orient="horz" pos="4565"/>
        <p:guide pos="34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4" d="100"/>
          <a:sy n="114" d="100"/>
        </p:scale>
        <p:origin x="-2082" y="-114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6EA69-907D-48C1-9B34-12547512CE66}" type="datetimeFigureOut">
              <a:rPr lang="ru-RU" smtClean="0"/>
              <a:t>12.12.2025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E4528-4EF9-4B34-A432-AB141A087C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4797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0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12.12.2025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20" y="3272462"/>
            <a:ext cx="7942403" cy="2677168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0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4936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49873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4809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899745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24682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49618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74554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99491" algn="l" defTabSz="1449873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088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95600" y="361950"/>
            <a:ext cx="59436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2" y="2880362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DC2FE-9059-4E32-9731-CC13FB572E94}" type="datetime1">
              <a:rPr lang="en-US" smtClean="0"/>
              <a:t>12/12/2025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sp>
        <p:nvSpPr>
          <p:cNvPr id="7" name="object 8"/>
          <p:cNvSpPr/>
          <p:nvPr userDrawn="1"/>
        </p:nvSpPr>
        <p:spPr>
          <a:xfrm>
            <a:off x="12776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30986" y="4827192"/>
            <a:ext cx="3638149" cy="346438"/>
          </a:xfrm>
          <a:prstGeom prst="rect">
            <a:avLst/>
          </a:prstGeom>
          <a:noFill/>
        </p:spPr>
        <p:txBody>
          <a:bodyPr wrap="square" lIns="144969" tIns="72484" rIns="144969" bIns="72484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rostov.roskazna.ru</a:t>
            </a:r>
            <a:endParaRPr lang="ru-RU" sz="13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" y="816598"/>
            <a:ext cx="592869" cy="42164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670534" y="861856"/>
            <a:ext cx="8060576" cy="35099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65883" y="751253"/>
            <a:ext cx="6012239" cy="292388"/>
          </a:xfrm>
        </p:spPr>
        <p:txBody>
          <a:bodyPr lIns="0" tIns="0" rIns="0" bIns="0"/>
          <a:lstStyle>
            <a:lvl1pPr>
              <a:defRPr sz="19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89A51-8E4F-4710-92B3-9CDB665678A8}" type="datetime1">
              <a:rPr lang="en-US" smtClean="0"/>
              <a:t>12/12/2025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194203" y="3100740"/>
            <a:ext cx="180755" cy="2412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1164076" y="3515621"/>
            <a:ext cx="241007" cy="2412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bk object 18"/>
          <p:cNvSpPr/>
          <p:nvPr/>
        </p:nvSpPr>
        <p:spPr>
          <a:xfrm>
            <a:off x="1164080" y="3899198"/>
            <a:ext cx="240995" cy="24121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bk object 19"/>
          <p:cNvSpPr/>
          <p:nvPr/>
        </p:nvSpPr>
        <p:spPr>
          <a:xfrm>
            <a:off x="4969763" y="4422899"/>
            <a:ext cx="192315" cy="24121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bk object 20"/>
          <p:cNvSpPr/>
          <p:nvPr/>
        </p:nvSpPr>
        <p:spPr>
          <a:xfrm>
            <a:off x="4945252" y="4029160"/>
            <a:ext cx="241336" cy="2299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bk object 21"/>
          <p:cNvSpPr/>
          <p:nvPr/>
        </p:nvSpPr>
        <p:spPr>
          <a:xfrm>
            <a:off x="4945252" y="3624447"/>
            <a:ext cx="241336" cy="2408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65883" y="751253"/>
            <a:ext cx="6012239" cy="292388"/>
          </a:xfrm>
        </p:spPr>
        <p:txBody>
          <a:bodyPr lIns="0" tIns="0" rIns="0" bIns="0"/>
          <a:lstStyle>
            <a:lvl1pPr>
              <a:defRPr sz="19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484669" y="881676"/>
            <a:ext cx="2393754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265915" y="1110193"/>
            <a:ext cx="3263844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37AA4-BEB3-498D-B5B2-5FFCCAEA7C83}" type="datetime1">
              <a:rPr lang="en-US" smtClean="0"/>
              <a:t>12/12/2025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65883" y="751253"/>
            <a:ext cx="6012239" cy="292388"/>
          </a:xfrm>
        </p:spPr>
        <p:txBody>
          <a:bodyPr lIns="0" tIns="0" rIns="0" bIns="0"/>
          <a:lstStyle>
            <a:lvl1pPr>
              <a:defRPr sz="19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6CFF8-86B0-4784-8B7E-F14A461801A3}" type="datetime1">
              <a:rPr lang="en-US" smtClean="0"/>
              <a:t>12/12/2025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46D49-03BB-4D66-B478-0F6ACD0E06DF}" type="datetime1">
              <a:rPr lang="en-US" smtClean="0"/>
              <a:t>12/12/2025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95602" y="313252"/>
            <a:ext cx="601223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2" y="1183007"/>
            <a:ext cx="8229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1" y="4783455"/>
            <a:ext cx="2103120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13E12-670F-44DD-8968-6AABD56F9E56}" type="datetime1">
              <a:rPr lang="en-US" smtClean="0"/>
              <a:t>12/12/2025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1" y="4783455"/>
            <a:ext cx="2103120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  <p:pic>
        <p:nvPicPr>
          <p:cNvPr id="7" name="Picture 2" descr="E:\УФК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6" y="75917"/>
            <a:ext cx="2487636" cy="65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/>
          <p:cNvSpPr/>
          <p:nvPr/>
        </p:nvSpPr>
        <p:spPr>
          <a:xfrm>
            <a:off x="7167448" y="329088"/>
            <a:ext cx="1967349" cy="43631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2"/>
          <p:cNvSpPr/>
          <p:nvPr/>
        </p:nvSpPr>
        <p:spPr>
          <a:xfrm flipV="1">
            <a:off x="-20140" y="518376"/>
            <a:ext cx="7371595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8"/>
          <p:cNvSpPr/>
          <p:nvPr/>
        </p:nvSpPr>
        <p:spPr>
          <a:xfrm>
            <a:off x="12776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130986" y="4827192"/>
            <a:ext cx="3638149" cy="346438"/>
          </a:xfrm>
          <a:prstGeom prst="rect">
            <a:avLst/>
          </a:prstGeom>
          <a:noFill/>
        </p:spPr>
        <p:txBody>
          <a:bodyPr wrap="square" lIns="144969" tIns="72484" rIns="144969" bIns="72484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rostov.roskazna.ru</a:t>
            </a:r>
            <a:endParaRPr lang="ru-RU" sz="13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724846" eaLnBrk="1" hangingPunct="1">
        <a:defRPr>
          <a:latin typeface="+mn-lt"/>
          <a:ea typeface="+mn-ea"/>
          <a:cs typeface="+mn-cs"/>
        </a:defRPr>
      </a:lvl2pPr>
      <a:lvl3pPr marL="1449693" eaLnBrk="1" hangingPunct="1">
        <a:defRPr>
          <a:latin typeface="+mn-lt"/>
          <a:ea typeface="+mn-ea"/>
          <a:cs typeface="+mn-cs"/>
        </a:defRPr>
      </a:lvl3pPr>
      <a:lvl4pPr marL="2174539" eaLnBrk="1" hangingPunct="1">
        <a:defRPr>
          <a:latin typeface="+mn-lt"/>
          <a:ea typeface="+mn-ea"/>
          <a:cs typeface="+mn-cs"/>
        </a:defRPr>
      </a:lvl4pPr>
      <a:lvl5pPr marL="2899386" eaLnBrk="1" hangingPunct="1">
        <a:defRPr>
          <a:latin typeface="+mn-lt"/>
          <a:ea typeface="+mn-ea"/>
          <a:cs typeface="+mn-cs"/>
        </a:defRPr>
      </a:lvl5pPr>
      <a:lvl6pPr marL="3624232" eaLnBrk="1" hangingPunct="1">
        <a:defRPr>
          <a:latin typeface="+mn-lt"/>
          <a:ea typeface="+mn-ea"/>
          <a:cs typeface="+mn-cs"/>
        </a:defRPr>
      </a:lvl6pPr>
      <a:lvl7pPr marL="4349079" eaLnBrk="1" hangingPunct="1">
        <a:defRPr>
          <a:latin typeface="+mn-lt"/>
          <a:ea typeface="+mn-ea"/>
          <a:cs typeface="+mn-cs"/>
        </a:defRPr>
      </a:lvl7pPr>
      <a:lvl8pPr marL="5073925" eaLnBrk="1" hangingPunct="1">
        <a:defRPr>
          <a:latin typeface="+mn-lt"/>
          <a:ea typeface="+mn-ea"/>
          <a:cs typeface="+mn-cs"/>
        </a:defRPr>
      </a:lvl8pPr>
      <a:lvl9pPr marL="5798772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724846" eaLnBrk="1" hangingPunct="1">
        <a:defRPr>
          <a:latin typeface="+mn-lt"/>
          <a:ea typeface="+mn-ea"/>
          <a:cs typeface="+mn-cs"/>
        </a:defRPr>
      </a:lvl2pPr>
      <a:lvl3pPr marL="1449693" eaLnBrk="1" hangingPunct="1">
        <a:defRPr>
          <a:latin typeface="+mn-lt"/>
          <a:ea typeface="+mn-ea"/>
          <a:cs typeface="+mn-cs"/>
        </a:defRPr>
      </a:lvl3pPr>
      <a:lvl4pPr marL="2174539" eaLnBrk="1" hangingPunct="1">
        <a:defRPr>
          <a:latin typeface="+mn-lt"/>
          <a:ea typeface="+mn-ea"/>
          <a:cs typeface="+mn-cs"/>
        </a:defRPr>
      </a:lvl4pPr>
      <a:lvl5pPr marL="2899386" eaLnBrk="1" hangingPunct="1">
        <a:defRPr>
          <a:latin typeface="+mn-lt"/>
          <a:ea typeface="+mn-ea"/>
          <a:cs typeface="+mn-cs"/>
        </a:defRPr>
      </a:lvl5pPr>
      <a:lvl6pPr marL="3624232" eaLnBrk="1" hangingPunct="1">
        <a:defRPr>
          <a:latin typeface="+mn-lt"/>
          <a:ea typeface="+mn-ea"/>
          <a:cs typeface="+mn-cs"/>
        </a:defRPr>
      </a:lvl6pPr>
      <a:lvl7pPr marL="4349079" eaLnBrk="1" hangingPunct="1">
        <a:defRPr>
          <a:latin typeface="+mn-lt"/>
          <a:ea typeface="+mn-ea"/>
          <a:cs typeface="+mn-cs"/>
        </a:defRPr>
      </a:lvl7pPr>
      <a:lvl8pPr marL="5073925" eaLnBrk="1" hangingPunct="1">
        <a:defRPr>
          <a:latin typeface="+mn-lt"/>
          <a:ea typeface="+mn-ea"/>
          <a:cs typeface="+mn-cs"/>
        </a:defRPr>
      </a:lvl8pPr>
      <a:lvl9pPr marL="5798772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6" y="4827189"/>
            <a:ext cx="9122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7167448" y="329088"/>
            <a:ext cx="1967349" cy="43631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130986" y="4827192"/>
            <a:ext cx="3638149" cy="346438"/>
          </a:xfrm>
          <a:prstGeom prst="rect">
            <a:avLst/>
          </a:prstGeom>
          <a:noFill/>
        </p:spPr>
        <p:txBody>
          <a:bodyPr wrap="square" lIns="144969" tIns="72484" rIns="144969" bIns="72484" rtlCol="0">
            <a:spAutoFit/>
          </a:bodyPr>
          <a:lstStyle/>
          <a:p>
            <a:r>
              <a:rPr lang="en-US" sz="1300" dirty="0">
                <a:solidFill>
                  <a:schemeClr val="bg1">
                    <a:lumMod val="65000"/>
                  </a:schemeClr>
                </a:solidFill>
              </a:rPr>
              <a:t>rostov.roskazna.ru</a:t>
            </a:r>
            <a:endParaRPr lang="ru-RU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20140" y="518376"/>
            <a:ext cx="7371595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6" y="75917"/>
            <a:ext cx="2487636" cy="65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390365"/>
              </p:ext>
            </p:extLst>
          </p:nvPr>
        </p:nvGraphicFramePr>
        <p:xfrm>
          <a:off x="179512" y="981462"/>
          <a:ext cx="8424936" cy="24000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8"/>
                <a:gridCol w="5472608"/>
                <a:gridCol w="1440160"/>
              </a:tblGrid>
              <a:tr h="1374264">
                <a:tc rowSpan="2">
                  <a:txBody>
                    <a:bodyPr/>
                    <a:lstStyle/>
                    <a:p>
                      <a:pPr algn="ctr"/>
                      <a:endParaRPr lang="ru-RU" sz="10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0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23 декабря 2025 </a:t>
                      </a:r>
                      <a:r>
                        <a:rPr lang="ru-RU" sz="10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г</a:t>
                      </a:r>
                      <a:r>
                        <a:rPr lang="ru-RU" sz="600" dirty="0" smtClean="0">
                          <a:solidFill>
                            <a:srgbClr val="C00000"/>
                          </a:solidFill>
                          <a:latin typeface="+mn-lt"/>
                        </a:rPr>
                        <a:t>.</a:t>
                      </a:r>
                    </a:p>
                    <a:p>
                      <a:pPr algn="ctr"/>
                      <a:endParaRPr lang="ru-RU" sz="10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0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0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000" dirty="0" smtClean="0">
                        <a:solidFill>
                          <a:srgbClr val="C00000"/>
                        </a:solidFill>
                        <a:latin typeface="+mn-lt"/>
                      </a:endParaRPr>
                    </a:p>
                    <a:p>
                      <a:pPr algn="ctr"/>
                      <a:endParaRPr lang="ru-RU" sz="1000" b="1" dirty="0" smtClean="0">
                        <a:solidFill>
                          <a:srgbClr val="C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24 декабря 2025 г.</a:t>
                      </a:r>
                    </a:p>
                    <a:p>
                      <a:pPr algn="ctr"/>
                      <a:endParaRPr lang="ru-RU" sz="1000" b="0" dirty="0" smtClean="0">
                        <a:solidFill>
                          <a:srgbClr val="C00000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>
                        <a:solidFill>
                          <a:srgbClr val="C0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</a:rPr>
                        <a:t>Представление в ТОФК (до 16:00 часов по местному времени)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Распоряжений о совершении казначейского платежа (уточнение)</a:t>
                      </a:r>
                      <a:r>
                        <a:rPr lang="ru-RU" sz="1200" dirty="0" smtClean="0">
                          <a:effectLst/>
                          <a:latin typeface="+mn-lt"/>
                          <a:ea typeface="Times New Roman"/>
                        </a:rPr>
                        <a:t> в целях уточнения поступлений, ошибочно зачисленных на счет органа ФК и предназначенных для уплаты на счет другого органа ФК, учтенных как невыясненные поступления, зачисляемые в ФБ.</a:t>
                      </a:r>
                    </a:p>
                    <a:p>
                      <a:pPr marL="0" marR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(п. 22, п. 25 Порядка № 172н)</a:t>
                      </a:r>
                      <a:endParaRPr lang="ru-RU" sz="12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АДБ</a:t>
                      </a:r>
                    </a:p>
                  </a:txBody>
                  <a:tcPr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2582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Направление в ТОФК Реестров администрируемых доходов, сформированных главными администраторами доходов бюджетов.</a:t>
                      </a:r>
                    </a:p>
                    <a:p>
                      <a:pPr algn="r"/>
                      <a:endParaRPr lang="ru-RU" sz="1200" dirty="0" smtClean="0">
                        <a:latin typeface="+mn-lt"/>
                      </a:endParaRPr>
                    </a:p>
                    <a:p>
                      <a:pPr algn="r"/>
                      <a:r>
                        <a:rPr lang="ru-RU" sz="1200" dirty="0" smtClean="0">
                          <a:latin typeface="+mn-lt"/>
                        </a:rPr>
                        <a:t>(п. 17 Порядка № 21н)</a:t>
                      </a:r>
                      <a:endParaRPr lang="ru-RU" sz="12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latin typeface="+mn-lt"/>
                        </a:rPr>
                        <a:t>ГАДБ</a:t>
                      </a:r>
                    </a:p>
                    <a:p>
                      <a:pPr algn="ctr"/>
                      <a:endParaRPr lang="ru-RU" sz="1000" baseline="0" dirty="0" smtClean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02958"/>
              </p:ext>
            </p:extLst>
          </p:nvPr>
        </p:nvGraphicFramePr>
        <p:xfrm>
          <a:off x="130986" y="658793"/>
          <a:ext cx="8473461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694"/>
                <a:gridCol w="6912767"/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Дата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Последний</a:t>
                      </a:r>
                      <a:r>
                        <a:rPr lang="ru-RU" sz="1200" baseline="0" dirty="0" smtClean="0"/>
                        <a:t> день </a:t>
                      </a:r>
                      <a:endParaRPr lang="ru-RU" sz="12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778530"/>
              </p:ext>
            </p:extLst>
          </p:nvPr>
        </p:nvGraphicFramePr>
        <p:xfrm>
          <a:off x="166722" y="3435846"/>
          <a:ext cx="8437726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958"/>
                <a:gridCol w="5472608"/>
                <a:gridCol w="1440160"/>
              </a:tblGrid>
              <a:tr h="1324352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26 декабря 2025 г.</a:t>
                      </a:r>
                      <a:endParaRPr lang="ru-RU" sz="1000" baseline="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Представление (до 16:00 часов по местному времени) в ТОФК Распоряжений о совершении казначейского платежа (уточнение) необходимых для осуществления зачетов переплаты (с КБК на КБК) и в целях уточнения невыясненных поступлений в текущем финансовом году, а также Распоряжений о совершении казначейского платежа (возврат).</a:t>
                      </a:r>
                    </a:p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(п. 25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,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п. 28 Порядка № 172н) </a:t>
                      </a:r>
                    </a:p>
                  </a:txBody>
                  <a:tcPr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АДБ</a:t>
                      </a:r>
                      <a:endParaRPr lang="ru-RU" sz="1000" baseline="0" dirty="0" smtClean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>
            <a:off x="179512" y="2355726"/>
            <a:ext cx="1512168" cy="0"/>
          </a:xfrm>
          <a:prstGeom prst="line">
            <a:avLst/>
          </a:prstGeom>
          <a:ln w="12700" cmpd="sng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9"/>
          <p:cNvSpPr>
            <a:spLocks noGrp="1"/>
          </p:cNvSpPr>
          <p:nvPr>
            <p:ph type="sldNum" sz="quarter" idx="7"/>
          </p:nvPr>
        </p:nvSpPr>
        <p:spPr>
          <a:xfrm>
            <a:off x="6583681" y="4876006"/>
            <a:ext cx="2092775" cy="461665"/>
          </a:xfrm>
        </p:spPr>
        <p:txBody>
          <a:bodyPr/>
          <a:lstStyle/>
          <a:p>
            <a:endParaRPr lang="ru-RU" sz="1500" dirty="0" smtClean="0"/>
          </a:p>
          <a:p>
            <a:endParaRPr lang="ru-RU" sz="1500" dirty="0"/>
          </a:p>
        </p:txBody>
      </p:sp>
      <p:sp>
        <p:nvSpPr>
          <p:cNvPr id="2" name="TextBox 1"/>
          <p:cNvSpPr txBox="1"/>
          <p:nvPr/>
        </p:nvSpPr>
        <p:spPr>
          <a:xfrm>
            <a:off x="2517622" y="195486"/>
            <a:ext cx="601481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</a:rPr>
              <a:t>Завершение операций в части исполнения полномочий Главного администратора (администратора) доходов бюджета в текущем финансовом году. </a:t>
            </a:r>
            <a:endParaRPr lang="ru-RU" sz="1200" b="1" dirty="0">
              <a:solidFill>
                <a:srgbClr val="002060"/>
              </a:solidFill>
              <a:cs typeface="Aharoni" pitchFamily="2" charset="-79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04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ФК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1826</TotalTime>
  <Words>186</Words>
  <Application>Microsoft Office PowerPoint</Application>
  <PresentationFormat>Экран (16:9)</PresentationFormat>
  <Paragraphs>25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УФК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Пруцаков Кирилл Петрович</dc:creator>
  <cp:lastModifiedBy>Середина Ольга Анатольевна</cp:lastModifiedBy>
  <cp:revision>259</cp:revision>
  <cp:lastPrinted>2021-12-20T14:33:32Z</cp:lastPrinted>
  <dcterms:created xsi:type="dcterms:W3CDTF">2021-10-05T06:08:19Z</dcterms:created>
  <dcterms:modified xsi:type="dcterms:W3CDTF">2025-12-12T07:48:00Z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