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  <p:sldMasterId id="2147483672" r:id="rId3"/>
  </p:sldMasterIdLst>
  <p:notesMasterIdLst>
    <p:notesMasterId r:id="rId6"/>
  </p:notesMasterIdLst>
  <p:handoutMasterIdLst>
    <p:handoutMasterId r:id="rId7"/>
  </p:handoutMasterIdLst>
  <p:sldIdLst>
    <p:sldId id="256" r:id="rId4"/>
    <p:sldId id="257" r:id="rId5"/>
  </p:sldIdLst>
  <p:sldSz cx="5765800" cy="3244850"/>
  <p:notesSz cx="9926638" cy="6797675"/>
  <p:defaultTextStyle>
    <a:defPPr>
      <a:defRPr lang="ru-RU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003B59"/>
    <a:srgbClr val="11437F"/>
    <a:srgbClr val="99CCFF"/>
    <a:srgbClr val="FF9999"/>
    <a:srgbClr val="FCFCFC"/>
    <a:srgbClr val="E6E6E6"/>
    <a:srgbClr val="DDDDDD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>
        <p:scale>
          <a:sx n="256" d="100"/>
          <a:sy n="256" d="100"/>
        </p:scale>
        <p:origin x="-486" y="126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277" cy="339643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167" y="0"/>
            <a:ext cx="4302874" cy="339643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7C988C22-F3AC-43D6-820E-47C445D09957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429"/>
            <a:ext cx="4301277" cy="339643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167" y="6456429"/>
            <a:ext cx="4302874" cy="339643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B3230FD3-CA5E-4690-852B-9036E44BF0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438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908" cy="339219"/>
          </a:xfrm>
          <a:prstGeom prst="rect">
            <a:avLst/>
          </a:prstGeom>
        </p:spPr>
        <p:txBody>
          <a:bodyPr vert="horz" lIns="169687" tIns="84843" rIns="169687" bIns="84843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2"/>
            <a:ext cx="4301908" cy="339219"/>
          </a:xfrm>
          <a:prstGeom prst="rect">
            <a:avLst/>
          </a:prstGeom>
        </p:spPr>
        <p:txBody>
          <a:bodyPr vert="horz" lIns="169687" tIns="84843" rIns="169687" bIns="84843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687" tIns="84843" rIns="169687" bIns="8484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0" y="3272463"/>
            <a:ext cx="7942404" cy="2677168"/>
          </a:xfrm>
          <a:prstGeom prst="rect">
            <a:avLst/>
          </a:prstGeom>
        </p:spPr>
        <p:txBody>
          <a:bodyPr vert="horz" lIns="169687" tIns="84843" rIns="169687" bIns="8484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8458"/>
            <a:ext cx="4301908" cy="339219"/>
          </a:xfrm>
          <a:prstGeom prst="rect">
            <a:avLst/>
          </a:prstGeom>
        </p:spPr>
        <p:txBody>
          <a:bodyPr vert="horz" lIns="169687" tIns="84843" rIns="169687" bIns="84843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458458"/>
            <a:ext cx="4301908" cy="339219"/>
          </a:xfrm>
          <a:prstGeom prst="rect">
            <a:avLst/>
          </a:prstGeom>
        </p:spPr>
        <p:txBody>
          <a:bodyPr vert="horz" lIns="169687" tIns="84843" rIns="169687" bIns="84843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291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88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7350" y="850900"/>
            <a:ext cx="4071938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088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3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6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2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8"/>
            <a:ext cx="1509395" cy="184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1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5837" y="228341"/>
            <a:ext cx="374777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1" y="1817117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DC2FE-9059-4E32-9731-CC13FB572E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8"/>
          <p:cNvSpPr/>
          <p:nvPr userDrawn="1"/>
        </p:nvSpPr>
        <p:spPr>
          <a:xfrm>
            <a:off x="8057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2595" y="3045304"/>
            <a:ext cx="2294055" cy="218555"/>
          </a:xfrm>
          <a:prstGeom prst="rect">
            <a:avLst/>
          </a:prstGeom>
          <a:noFill/>
        </p:spPr>
        <p:txBody>
          <a:bodyPr wrap="square" lIns="91406" tIns="45703" rIns="91406" bIns="45703" rtlCol="0">
            <a:spAutoFit/>
          </a:bodyPr>
          <a:lstStyle/>
          <a:p>
            <a:pPr defTabSz="914065"/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585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" y="515163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422810" y="543715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7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89A51-8E4F-4710-92B3-9CDB665678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37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2" y="1956146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734018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3133713" y="2790249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3118256" y="2541854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3118256" y="2286534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7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9"/>
            <a:ext cx="1509395" cy="184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3" y="700382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37AA4-BEB3-498D-B5B2-5FFCCAEA7C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8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7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6CFF8-86B0-4784-8B7E-F14A461801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16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46D49-03BB-4D66-B478-0F6ACD0E06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04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5837" y="228341"/>
            <a:ext cx="374777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1" y="1817117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DC2FE-9059-4E32-9731-CC13FB572E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8"/>
          <p:cNvSpPr/>
          <p:nvPr userDrawn="1"/>
        </p:nvSpPr>
        <p:spPr>
          <a:xfrm>
            <a:off x="8056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2594" y="3045303"/>
            <a:ext cx="2294055" cy="218555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914176"/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21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" y="515163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422809" y="543714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89A51-8E4F-4710-92B3-9CDB665678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29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2" y="1956146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734017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3133712" y="2790249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3118256" y="2541853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3118256" y="2286534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8"/>
            <a:ext cx="1509395" cy="184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2" y="700381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37AA4-BEB3-498D-B5B2-5FFCCAEA7C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90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6CFF8-86B0-4784-8B7E-F14A461801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85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46D49-03BB-4D66-B478-0F6ACD0E06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252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96399" y="3007497"/>
            <a:ext cx="1297305" cy="328677"/>
          </a:xfrm>
          <a:prstGeom prst="rect">
            <a:avLst/>
          </a:prstGeom>
        </p:spPr>
        <p:txBody>
          <a:bodyPr lIns="46661" tIns="23331" rIns="46661" bIns="23331"/>
          <a:lstStyle/>
          <a:p>
            <a:pPr>
              <a:defRPr/>
            </a:pPr>
            <a:fld id="{F853AEFA-4BBA-4449-9130-9826DF4DC9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12/22/2025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09921" y="3007497"/>
            <a:ext cx="1945958" cy="328677"/>
          </a:xfrm>
          <a:prstGeom prst="rect">
            <a:avLst/>
          </a:prstGeom>
        </p:spPr>
        <p:txBody>
          <a:bodyPr lIns="46661" tIns="23331" rIns="46661" bIns="23331"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824732" y="3094625"/>
            <a:ext cx="113334" cy="844619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0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6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45">
        <a:defRPr>
          <a:latin typeface="+mn-lt"/>
          <a:ea typeface="+mn-ea"/>
          <a:cs typeface="+mn-cs"/>
        </a:defRPr>
      </a:lvl2pPr>
      <a:lvl3pPr marL="914290">
        <a:defRPr>
          <a:latin typeface="+mn-lt"/>
          <a:ea typeface="+mn-ea"/>
          <a:cs typeface="+mn-cs"/>
        </a:defRPr>
      </a:lvl3pPr>
      <a:lvl4pPr marL="1371435">
        <a:defRPr>
          <a:latin typeface="+mn-lt"/>
          <a:ea typeface="+mn-ea"/>
          <a:cs typeface="+mn-cs"/>
        </a:defRPr>
      </a:lvl4pPr>
      <a:lvl5pPr marL="1828579">
        <a:defRPr>
          <a:latin typeface="+mn-lt"/>
          <a:ea typeface="+mn-ea"/>
          <a:cs typeface="+mn-cs"/>
        </a:defRPr>
      </a:lvl5pPr>
      <a:lvl6pPr marL="2285724">
        <a:defRPr>
          <a:latin typeface="+mn-lt"/>
          <a:ea typeface="+mn-ea"/>
          <a:cs typeface="+mn-cs"/>
        </a:defRPr>
      </a:lvl6pPr>
      <a:lvl7pPr marL="2742869">
        <a:defRPr>
          <a:latin typeface="+mn-lt"/>
          <a:ea typeface="+mn-ea"/>
          <a:cs typeface="+mn-cs"/>
        </a:defRPr>
      </a:lvl7pPr>
      <a:lvl8pPr marL="3200014">
        <a:defRPr>
          <a:latin typeface="+mn-lt"/>
          <a:ea typeface="+mn-ea"/>
          <a:cs typeface="+mn-cs"/>
        </a:defRPr>
      </a:lvl8pPr>
      <a:lvl9pPr marL="365715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45">
        <a:defRPr>
          <a:latin typeface="+mn-lt"/>
          <a:ea typeface="+mn-ea"/>
          <a:cs typeface="+mn-cs"/>
        </a:defRPr>
      </a:lvl2pPr>
      <a:lvl3pPr marL="914290">
        <a:defRPr>
          <a:latin typeface="+mn-lt"/>
          <a:ea typeface="+mn-ea"/>
          <a:cs typeface="+mn-cs"/>
        </a:defRPr>
      </a:lvl3pPr>
      <a:lvl4pPr marL="1371435">
        <a:defRPr>
          <a:latin typeface="+mn-lt"/>
          <a:ea typeface="+mn-ea"/>
          <a:cs typeface="+mn-cs"/>
        </a:defRPr>
      </a:lvl4pPr>
      <a:lvl5pPr marL="1828579">
        <a:defRPr>
          <a:latin typeface="+mn-lt"/>
          <a:ea typeface="+mn-ea"/>
          <a:cs typeface="+mn-cs"/>
        </a:defRPr>
      </a:lvl5pPr>
      <a:lvl6pPr marL="2285724">
        <a:defRPr>
          <a:latin typeface="+mn-lt"/>
          <a:ea typeface="+mn-ea"/>
          <a:cs typeface="+mn-cs"/>
        </a:defRPr>
      </a:lvl6pPr>
      <a:lvl7pPr marL="2742869">
        <a:defRPr>
          <a:latin typeface="+mn-lt"/>
          <a:ea typeface="+mn-ea"/>
          <a:cs typeface="+mn-cs"/>
        </a:defRPr>
      </a:lvl7pPr>
      <a:lvl8pPr marL="3200014">
        <a:defRPr>
          <a:latin typeface="+mn-lt"/>
          <a:ea typeface="+mn-ea"/>
          <a:cs typeface="+mn-cs"/>
        </a:defRPr>
      </a:lvl8pPr>
      <a:lvl9pPr marL="365715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25839" y="197620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1" y="746318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5"/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1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5"/>
            <a:fld id="{67C13E12-670F-44DD-8968-6AABD56F9E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065"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7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5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065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E:\УФК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" y="47894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/>
          <p:cNvSpPr/>
          <p:nvPr/>
        </p:nvSpPr>
        <p:spPr>
          <a:xfrm>
            <a:off x="4519475" y="207610"/>
            <a:ext cx="1240523" cy="27525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-12699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object 8"/>
          <p:cNvSpPr/>
          <p:nvPr/>
        </p:nvSpPr>
        <p:spPr>
          <a:xfrm>
            <a:off x="8057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914065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95" y="3045304"/>
            <a:ext cx="2294055" cy="218555"/>
          </a:xfrm>
          <a:prstGeom prst="rect">
            <a:avLst/>
          </a:prstGeom>
          <a:noFill/>
        </p:spPr>
        <p:txBody>
          <a:bodyPr wrap="square" lIns="91406" tIns="45703" rIns="91406" bIns="45703" rtlCol="0">
            <a:spAutoFit/>
          </a:bodyPr>
          <a:lstStyle/>
          <a:p>
            <a:pPr defTabSz="914065"/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02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033" eaLnBrk="1" hangingPunct="1">
        <a:defRPr>
          <a:latin typeface="+mn-lt"/>
          <a:ea typeface="+mn-ea"/>
          <a:cs typeface="+mn-cs"/>
        </a:defRPr>
      </a:lvl2pPr>
      <a:lvl3pPr marL="914065" eaLnBrk="1" hangingPunct="1">
        <a:defRPr>
          <a:latin typeface="+mn-lt"/>
          <a:ea typeface="+mn-ea"/>
          <a:cs typeface="+mn-cs"/>
        </a:defRPr>
      </a:lvl3pPr>
      <a:lvl4pPr marL="1371098" eaLnBrk="1" hangingPunct="1">
        <a:defRPr>
          <a:latin typeface="+mn-lt"/>
          <a:ea typeface="+mn-ea"/>
          <a:cs typeface="+mn-cs"/>
        </a:defRPr>
      </a:lvl4pPr>
      <a:lvl5pPr marL="1828133" eaLnBrk="1" hangingPunct="1">
        <a:defRPr>
          <a:latin typeface="+mn-lt"/>
          <a:ea typeface="+mn-ea"/>
          <a:cs typeface="+mn-cs"/>
        </a:defRPr>
      </a:lvl5pPr>
      <a:lvl6pPr marL="2285165" eaLnBrk="1" hangingPunct="1">
        <a:defRPr>
          <a:latin typeface="+mn-lt"/>
          <a:ea typeface="+mn-ea"/>
          <a:cs typeface="+mn-cs"/>
        </a:defRPr>
      </a:lvl6pPr>
      <a:lvl7pPr marL="2742198" eaLnBrk="1" hangingPunct="1">
        <a:defRPr>
          <a:latin typeface="+mn-lt"/>
          <a:ea typeface="+mn-ea"/>
          <a:cs typeface="+mn-cs"/>
        </a:defRPr>
      </a:lvl7pPr>
      <a:lvl8pPr marL="3199231" eaLnBrk="1" hangingPunct="1">
        <a:defRPr>
          <a:latin typeface="+mn-lt"/>
          <a:ea typeface="+mn-ea"/>
          <a:cs typeface="+mn-cs"/>
        </a:defRPr>
      </a:lvl8pPr>
      <a:lvl9pPr marL="3656265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033" eaLnBrk="1" hangingPunct="1">
        <a:defRPr>
          <a:latin typeface="+mn-lt"/>
          <a:ea typeface="+mn-ea"/>
          <a:cs typeface="+mn-cs"/>
        </a:defRPr>
      </a:lvl2pPr>
      <a:lvl3pPr marL="914065" eaLnBrk="1" hangingPunct="1">
        <a:defRPr>
          <a:latin typeface="+mn-lt"/>
          <a:ea typeface="+mn-ea"/>
          <a:cs typeface="+mn-cs"/>
        </a:defRPr>
      </a:lvl3pPr>
      <a:lvl4pPr marL="1371098" eaLnBrk="1" hangingPunct="1">
        <a:defRPr>
          <a:latin typeface="+mn-lt"/>
          <a:ea typeface="+mn-ea"/>
          <a:cs typeface="+mn-cs"/>
        </a:defRPr>
      </a:lvl4pPr>
      <a:lvl5pPr marL="1828133" eaLnBrk="1" hangingPunct="1">
        <a:defRPr>
          <a:latin typeface="+mn-lt"/>
          <a:ea typeface="+mn-ea"/>
          <a:cs typeface="+mn-cs"/>
        </a:defRPr>
      </a:lvl5pPr>
      <a:lvl6pPr marL="2285165" eaLnBrk="1" hangingPunct="1">
        <a:defRPr>
          <a:latin typeface="+mn-lt"/>
          <a:ea typeface="+mn-ea"/>
          <a:cs typeface="+mn-cs"/>
        </a:defRPr>
      </a:lvl6pPr>
      <a:lvl7pPr marL="2742198" eaLnBrk="1" hangingPunct="1">
        <a:defRPr>
          <a:latin typeface="+mn-lt"/>
          <a:ea typeface="+mn-ea"/>
          <a:cs typeface="+mn-cs"/>
        </a:defRPr>
      </a:lvl7pPr>
      <a:lvl8pPr marL="3199231" eaLnBrk="1" hangingPunct="1">
        <a:defRPr>
          <a:latin typeface="+mn-lt"/>
          <a:ea typeface="+mn-ea"/>
          <a:cs typeface="+mn-cs"/>
        </a:defRPr>
      </a:lvl8pPr>
      <a:lvl9pPr marL="3656265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25838" y="197620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1" y="746317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6"/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1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6"/>
            <a:fld id="{67C13E12-670F-44DD-8968-6AABD56F9E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176"/>
              <a:t>12/22/2025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7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76"/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 defTabSz="914176"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E:\УФК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" y="47894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/>
          <p:cNvSpPr/>
          <p:nvPr/>
        </p:nvSpPr>
        <p:spPr>
          <a:xfrm>
            <a:off x="4519474" y="207610"/>
            <a:ext cx="1240523" cy="27525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-12699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10" name="object 8"/>
          <p:cNvSpPr/>
          <p:nvPr/>
        </p:nvSpPr>
        <p:spPr>
          <a:xfrm>
            <a:off x="8056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914176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94" y="3045303"/>
            <a:ext cx="2294055" cy="218555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914176"/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0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088" eaLnBrk="1" hangingPunct="1">
        <a:defRPr>
          <a:latin typeface="+mn-lt"/>
          <a:ea typeface="+mn-ea"/>
          <a:cs typeface="+mn-cs"/>
        </a:defRPr>
      </a:lvl2pPr>
      <a:lvl3pPr marL="914176" eaLnBrk="1" hangingPunct="1">
        <a:defRPr>
          <a:latin typeface="+mn-lt"/>
          <a:ea typeface="+mn-ea"/>
          <a:cs typeface="+mn-cs"/>
        </a:defRPr>
      </a:lvl3pPr>
      <a:lvl4pPr marL="1371264" eaLnBrk="1" hangingPunct="1">
        <a:defRPr>
          <a:latin typeface="+mn-lt"/>
          <a:ea typeface="+mn-ea"/>
          <a:cs typeface="+mn-cs"/>
        </a:defRPr>
      </a:lvl4pPr>
      <a:lvl5pPr marL="1828353" eaLnBrk="1" hangingPunct="1">
        <a:defRPr>
          <a:latin typeface="+mn-lt"/>
          <a:ea typeface="+mn-ea"/>
          <a:cs typeface="+mn-cs"/>
        </a:defRPr>
      </a:lvl5pPr>
      <a:lvl6pPr marL="2285441" eaLnBrk="1" hangingPunct="1">
        <a:defRPr>
          <a:latin typeface="+mn-lt"/>
          <a:ea typeface="+mn-ea"/>
          <a:cs typeface="+mn-cs"/>
        </a:defRPr>
      </a:lvl6pPr>
      <a:lvl7pPr marL="2742529" eaLnBrk="1" hangingPunct="1">
        <a:defRPr>
          <a:latin typeface="+mn-lt"/>
          <a:ea typeface="+mn-ea"/>
          <a:cs typeface="+mn-cs"/>
        </a:defRPr>
      </a:lvl7pPr>
      <a:lvl8pPr marL="3199617" eaLnBrk="1" hangingPunct="1">
        <a:defRPr>
          <a:latin typeface="+mn-lt"/>
          <a:ea typeface="+mn-ea"/>
          <a:cs typeface="+mn-cs"/>
        </a:defRPr>
      </a:lvl8pPr>
      <a:lvl9pPr marL="3656706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088" eaLnBrk="1" hangingPunct="1">
        <a:defRPr>
          <a:latin typeface="+mn-lt"/>
          <a:ea typeface="+mn-ea"/>
          <a:cs typeface="+mn-cs"/>
        </a:defRPr>
      </a:lvl2pPr>
      <a:lvl3pPr marL="914176" eaLnBrk="1" hangingPunct="1">
        <a:defRPr>
          <a:latin typeface="+mn-lt"/>
          <a:ea typeface="+mn-ea"/>
          <a:cs typeface="+mn-cs"/>
        </a:defRPr>
      </a:lvl3pPr>
      <a:lvl4pPr marL="1371264" eaLnBrk="1" hangingPunct="1">
        <a:defRPr>
          <a:latin typeface="+mn-lt"/>
          <a:ea typeface="+mn-ea"/>
          <a:cs typeface="+mn-cs"/>
        </a:defRPr>
      </a:lvl4pPr>
      <a:lvl5pPr marL="1828353" eaLnBrk="1" hangingPunct="1">
        <a:defRPr>
          <a:latin typeface="+mn-lt"/>
          <a:ea typeface="+mn-ea"/>
          <a:cs typeface="+mn-cs"/>
        </a:defRPr>
      </a:lvl5pPr>
      <a:lvl6pPr marL="2285441" eaLnBrk="1" hangingPunct="1">
        <a:defRPr>
          <a:latin typeface="+mn-lt"/>
          <a:ea typeface="+mn-ea"/>
          <a:cs typeface="+mn-cs"/>
        </a:defRPr>
      </a:lvl6pPr>
      <a:lvl7pPr marL="2742529" eaLnBrk="1" hangingPunct="1">
        <a:defRPr>
          <a:latin typeface="+mn-lt"/>
          <a:ea typeface="+mn-ea"/>
          <a:cs typeface="+mn-cs"/>
        </a:defRPr>
      </a:lvl7pPr>
      <a:lvl8pPr marL="3199617" eaLnBrk="1" hangingPunct="1">
        <a:defRPr>
          <a:latin typeface="+mn-lt"/>
          <a:ea typeface="+mn-ea"/>
          <a:cs typeface="+mn-cs"/>
        </a:defRPr>
      </a:lvl8pPr>
      <a:lvl9pPr marL="3656706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7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913954"/>
            <a:endParaRPr dirty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19476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3954"/>
            <a:endParaRPr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96" y="3045305"/>
            <a:ext cx="2294055" cy="218555"/>
          </a:xfrm>
          <a:prstGeom prst="rect">
            <a:avLst/>
          </a:prstGeom>
          <a:noFill/>
        </p:spPr>
        <p:txBody>
          <a:bodyPr wrap="square" lIns="91395" tIns="45698" rIns="91395" bIns="45698" rtlCol="0">
            <a:spAutoFit/>
          </a:bodyPr>
          <a:lstStyle/>
          <a:p>
            <a:pPr defTabSz="913954"/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699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3954"/>
            <a:endParaRPr dirty="0">
              <a:solidFill>
                <a:prstClr val="black"/>
              </a:solidFill>
            </a:endParaRPr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" y="47894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675230"/>
              </p:ext>
            </p:extLst>
          </p:nvPr>
        </p:nvGraphicFramePr>
        <p:xfrm>
          <a:off x="113192" y="804734"/>
          <a:ext cx="5312390" cy="1862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3506"/>
                <a:gridCol w="3450783"/>
                <a:gridCol w="908101"/>
              </a:tblGrid>
              <a:tr h="953973">
                <a:tc rowSpan="2">
                  <a:txBody>
                    <a:bodyPr/>
                    <a:lstStyle/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9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900" b="1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900" b="1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900" b="1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9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24 декабря 2025 г</a:t>
                      </a:r>
                      <a:r>
                        <a:rPr lang="ru-RU" sz="4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b="1" dirty="0" smtClean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b="0" dirty="0" smtClean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600" b="0" dirty="0" smtClean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+mn-lt"/>
                          <a:ea typeface="Times New Roman"/>
                        </a:rPr>
                        <a:t>представления в ТОФК Сведений о КБК, сформированных финансовыми органами, исполнение которых необходимо осуществить в 2025 году</a:t>
                      </a:r>
                      <a:endParaRPr lang="ru-RU" sz="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 smtClean="0"/>
                    </a:p>
                    <a:p>
                      <a:pPr algn="ctr"/>
                      <a:endParaRPr lang="ru-RU" sz="800" dirty="0" smtClean="0"/>
                    </a:p>
                    <a:p>
                      <a:pPr algn="ctr"/>
                      <a:endParaRPr lang="ru-RU" sz="800" dirty="0" smtClean="0"/>
                    </a:p>
                    <a:p>
                      <a:pPr algn="ctr"/>
                      <a:r>
                        <a:rPr lang="ru-RU" sz="1000" dirty="0" smtClean="0"/>
                        <a:t>ФО</a:t>
                      </a: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854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 smtClean="0">
                        <a:latin typeface="+mn-lt"/>
                      </a:endParaRPr>
                    </a:p>
                    <a:p>
                      <a:r>
                        <a:rPr lang="ru-RU" sz="800" dirty="0" smtClean="0">
                          <a:latin typeface="+mn-lt"/>
                        </a:rPr>
                        <a:t>для представления главными администраторами доходов бюджетов в ТОФК Реестров администрируемых доходов</a:t>
                      </a:r>
                    </a:p>
                    <a:p>
                      <a:endParaRPr lang="ru-RU" sz="800" dirty="0" smtClean="0">
                        <a:latin typeface="+mn-lt"/>
                      </a:endParaRPr>
                    </a:p>
                    <a:p>
                      <a:pPr algn="r"/>
                      <a:r>
                        <a:rPr lang="ru-RU" sz="800" dirty="0" smtClean="0">
                          <a:latin typeface="+mn-lt"/>
                        </a:rPr>
                        <a:t>(п. 17 Порядка № 21н)</a:t>
                      </a:r>
                    </a:p>
                    <a:p>
                      <a:endParaRPr lang="ru-RU" sz="800" dirty="0" smtClean="0">
                        <a:latin typeface="+mn-lt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000" baseline="0" dirty="0" smtClean="0">
                          <a:latin typeface="+mn-lt"/>
                        </a:rPr>
                        <a:t>ГАДБ</a:t>
                      </a:r>
                    </a:p>
                    <a:p>
                      <a:pPr algn="ctr"/>
                      <a:endParaRPr lang="ru-RU" sz="600" baseline="0" dirty="0" smtClean="0">
                        <a:latin typeface="+mn-lt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734276"/>
              </p:ext>
            </p:extLst>
          </p:nvPr>
        </p:nvGraphicFramePr>
        <p:xfrm>
          <a:off x="113193" y="577600"/>
          <a:ext cx="5342988" cy="182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506"/>
                <a:gridCol w="4389482"/>
              </a:tblGrid>
              <a:tr h="18267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Дата</a:t>
                      </a:r>
                      <a:endParaRPr lang="ru-RU" sz="800" dirty="0"/>
                    </a:p>
                  </a:txBody>
                  <a:tcPr marL="57658" marR="57658" marT="28843" marB="288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 smtClean="0"/>
                        <a:t>Последний</a:t>
                      </a:r>
                      <a:r>
                        <a:rPr lang="ru-RU" sz="800" baseline="0" dirty="0" smtClean="0"/>
                        <a:t> день </a:t>
                      </a:r>
                      <a:endParaRPr lang="ru-RU" sz="800" dirty="0"/>
                    </a:p>
                  </a:txBody>
                  <a:tcPr marL="57658" marR="57658" marT="28843" marB="28843" anchor="ctr"/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>
          <a:xfrm>
            <a:off x="4151379" y="3076100"/>
            <a:ext cx="1319611" cy="276999"/>
          </a:xfrm>
        </p:spPr>
        <p:txBody>
          <a:bodyPr/>
          <a:lstStyle/>
          <a:p>
            <a:endParaRPr lang="ru-RU" sz="900" dirty="0">
              <a:solidFill>
                <a:prstClr val="black">
                  <a:tint val="75000"/>
                </a:prstClr>
              </a:solidFill>
            </a:endParaRPr>
          </a:p>
          <a:p>
            <a:endParaRPr lang="ru-RU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92301" y="123325"/>
            <a:ext cx="3533282" cy="427541"/>
          </a:xfrm>
          <a:prstGeom prst="rect">
            <a:avLst/>
          </a:prstGeom>
          <a:noFill/>
        </p:spPr>
        <p:txBody>
          <a:bodyPr wrap="square" lIns="57648" tIns="28823" rIns="57648" bIns="28823" rtlCol="0">
            <a:spAutoFit/>
          </a:bodyPr>
          <a:lstStyle/>
          <a:p>
            <a:pPr algn="ctr" defTabSz="913954"/>
            <a:r>
              <a:rPr lang="ru-RU" sz="800" b="1" dirty="0">
                <a:solidFill>
                  <a:srgbClr val="003B59"/>
                </a:solidFill>
              </a:rPr>
              <a:t>Завершение операций </a:t>
            </a:r>
            <a:r>
              <a:rPr lang="ru-RU" sz="800" b="1" dirty="0" smtClean="0">
                <a:solidFill>
                  <a:srgbClr val="003B59"/>
                </a:solidFill>
              </a:rPr>
              <a:t>финансовыми органами и главными администраторами доходов бюджета в </a:t>
            </a:r>
            <a:r>
              <a:rPr lang="ru-RU" sz="800" b="1" dirty="0">
                <a:solidFill>
                  <a:srgbClr val="003B59"/>
                </a:solidFill>
              </a:rPr>
              <a:t>текущем финансовом году </a:t>
            </a:r>
            <a:r>
              <a:rPr lang="ru-RU" sz="800" dirty="0" smtClean="0">
                <a:solidFill>
                  <a:srgbClr val="003B59"/>
                </a:solidFill>
              </a:rPr>
              <a:t>.</a:t>
            </a:r>
            <a:endParaRPr lang="ru-RU" dirty="0">
              <a:solidFill>
                <a:srgbClr val="003B59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249556" y="1546225"/>
            <a:ext cx="152400" cy="3433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51454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7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5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82595" y="3045304"/>
            <a:ext cx="2294055" cy="218555"/>
          </a:xfrm>
          <a:prstGeom prst="rect">
            <a:avLst/>
          </a:prstGeom>
          <a:noFill/>
        </p:spPr>
        <p:txBody>
          <a:bodyPr wrap="square" lIns="91406" tIns="45703" rIns="91406" bIns="45703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rostov.roskazna.ru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699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" y="47894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192370"/>
              </p:ext>
            </p:extLst>
          </p:nvPr>
        </p:nvGraphicFramePr>
        <p:xfrm>
          <a:off x="139700" y="1012825"/>
          <a:ext cx="5278531" cy="16426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9647"/>
                <a:gridCol w="3450783"/>
                <a:gridCol w="908101"/>
              </a:tblGrid>
              <a:tr h="1057581">
                <a:tc>
                  <a:txBody>
                    <a:bodyPr/>
                    <a:lstStyle/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6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900" b="0" dirty="0" smtClean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9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26 декабря 2025 г.</a:t>
                      </a:r>
                    </a:p>
                    <a:p>
                      <a:pPr algn="ctr"/>
                      <a:endParaRPr lang="ru-RU" sz="600" b="0" dirty="0" smtClean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6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представления в ТОФК Распоряжений о совершении казначейского платежа: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в целях уточнения КБК на КБК в текущем финансовом году;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в целях уточнения невыясненных поступлений в текущем финансовом году;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в целях возврата денежных средств плательщикам в текущем финансовом году (</a:t>
                      </a:r>
                      <a:r>
                        <a:rPr kumimoji="0" lang="ru-RU" sz="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</a:t>
                      </a: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16:00 часов).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(п. 25</a:t>
                      </a:r>
                      <a:r>
                        <a:rPr kumimoji="0" lang="en-US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п. 28 Порядка № 172н) </a:t>
                      </a:r>
                    </a:p>
                    <a:p>
                      <a:endParaRPr lang="ru-RU" sz="800" dirty="0">
                        <a:latin typeface="+mn-lt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endParaRPr lang="ru-RU" sz="800" baseline="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000" baseline="0" dirty="0" smtClean="0">
                          <a:latin typeface="+mn-lt"/>
                        </a:rPr>
                        <a:t>АДБ</a:t>
                      </a:r>
                    </a:p>
                    <a:p>
                      <a:pPr algn="ctr"/>
                      <a:endParaRPr lang="ru-RU" sz="600" baseline="0" dirty="0" smtClean="0">
                        <a:latin typeface="+mn-lt"/>
                      </a:endParaRPr>
                    </a:p>
                  </a:txBody>
                  <a:tcPr marL="57658" marR="57658" marT="28843" marB="28843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517439"/>
              </p:ext>
            </p:extLst>
          </p:nvPr>
        </p:nvGraphicFramePr>
        <p:xfrm>
          <a:off x="139700" y="708025"/>
          <a:ext cx="5285882" cy="182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4371482"/>
              </a:tblGrid>
              <a:tr h="18267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Дата</a:t>
                      </a:r>
                      <a:endParaRPr lang="ru-RU" sz="800" dirty="0"/>
                    </a:p>
                  </a:txBody>
                  <a:tcPr marL="57658" marR="57658" marT="28843" marB="2884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 smtClean="0"/>
                        <a:t>Последний</a:t>
                      </a:r>
                      <a:r>
                        <a:rPr lang="ru-RU" sz="800" baseline="0" dirty="0" smtClean="0"/>
                        <a:t> день </a:t>
                      </a:r>
                      <a:endParaRPr lang="ru-RU" sz="800" dirty="0"/>
                    </a:p>
                  </a:txBody>
                  <a:tcPr marL="57658" marR="57658" marT="28843" marB="28843" anchor="ctr"/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>
          <a:xfrm>
            <a:off x="4151378" y="3076099"/>
            <a:ext cx="1319611" cy="276999"/>
          </a:xfrm>
        </p:spPr>
        <p:txBody>
          <a:bodyPr/>
          <a:lstStyle/>
          <a:p>
            <a:endParaRPr lang="ru-RU" sz="900" dirty="0"/>
          </a:p>
          <a:p>
            <a:endParaRPr lang="ru-RU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1587500" y="123326"/>
            <a:ext cx="3792677" cy="304438"/>
          </a:xfrm>
          <a:prstGeom prst="rect">
            <a:avLst/>
          </a:prstGeom>
          <a:noFill/>
        </p:spPr>
        <p:txBody>
          <a:bodyPr wrap="square" lIns="57655" tIns="28827" rIns="57655" bIns="28827" rtlCol="0">
            <a:spAutoFit/>
          </a:bodyPr>
          <a:lstStyle/>
          <a:p>
            <a:pPr algn="ctr"/>
            <a:r>
              <a:rPr lang="ru-RU" sz="800" b="1" dirty="0">
                <a:solidFill>
                  <a:srgbClr val="002060"/>
                </a:solidFill>
              </a:rPr>
              <a:t>Завершение операций </a:t>
            </a:r>
            <a:r>
              <a:rPr lang="ru-RU" sz="800" b="1" dirty="0" smtClean="0">
                <a:solidFill>
                  <a:srgbClr val="002060"/>
                </a:solidFill>
              </a:rPr>
              <a:t>администраторами </a:t>
            </a:r>
          </a:p>
          <a:p>
            <a:pPr algn="ctr"/>
            <a:r>
              <a:rPr lang="ru-RU" sz="800" b="1" dirty="0" smtClean="0">
                <a:solidFill>
                  <a:srgbClr val="002060"/>
                </a:solidFill>
              </a:rPr>
              <a:t>доходов </a:t>
            </a:r>
            <a:r>
              <a:rPr lang="ru-RU" sz="800" b="1" dirty="0">
                <a:solidFill>
                  <a:srgbClr val="002060"/>
                </a:solidFill>
              </a:rPr>
              <a:t>бюджета в текущем финансовом году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7332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ФК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УФК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3083</TotalTime>
  <Words>140</Words>
  <Application>Microsoft Office PowerPoint</Application>
  <PresentationFormat>Произвольный</PresentationFormat>
  <Paragraphs>61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Office Theme</vt:lpstr>
      <vt:lpstr>УФК</vt:lpstr>
      <vt:lpstr>1_УФК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Васильев Вадим Вячеславович</cp:lastModifiedBy>
  <cp:revision>210</cp:revision>
  <cp:lastPrinted>2025-12-22T13:33:34Z</cp:lastPrinted>
  <dcterms:created xsi:type="dcterms:W3CDTF">2019-07-31T16:47:50Z</dcterms:created>
  <dcterms:modified xsi:type="dcterms:W3CDTF">2025-12-22T14:26:31Z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