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  <p:sldMasterId id="2147483673" r:id="rId3"/>
  </p:sldMasterIdLst>
  <p:notesMasterIdLst>
    <p:notesMasterId r:id="rId25"/>
  </p:notesMasterIdLst>
  <p:handoutMasterIdLst>
    <p:handoutMasterId r:id="rId26"/>
  </p:handoutMasterIdLst>
  <p:sldIdLst>
    <p:sldId id="443" r:id="rId4"/>
    <p:sldId id="486" r:id="rId5"/>
    <p:sldId id="460" r:id="rId6"/>
    <p:sldId id="467" r:id="rId7"/>
    <p:sldId id="468" r:id="rId8"/>
    <p:sldId id="469" r:id="rId9"/>
    <p:sldId id="470" r:id="rId10"/>
    <p:sldId id="484" r:id="rId11"/>
    <p:sldId id="483" r:id="rId12"/>
    <p:sldId id="485" r:id="rId13"/>
    <p:sldId id="479" r:id="rId14"/>
    <p:sldId id="464" r:id="rId15"/>
    <p:sldId id="471" r:id="rId16"/>
    <p:sldId id="472" r:id="rId17"/>
    <p:sldId id="473" r:id="rId18"/>
    <p:sldId id="474" r:id="rId19"/>
    <p:sldId id="478" r:id="rId20"/>
    <p:sldId id="480" r:id="rId21"/>
    <p:sldId id="481" r:id="rId22"/>
    <p:sldId id="482" r:id="rId23"/>
    <p:sldId id="488" r:id="rId24"/>
  </p:sldIdLst>
  <p:sldSz cx="5765800" cy="3244850"/>
  <p:notesSz cx="9866313" cy="6735763"/>
  <p:defaultTextStyle>
    <a:defPPr>
      <a:defRPr lang="ru-RU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DDDDDD"/>
    <a:srgbClr val="4978B1"/>
    <a:srgbClr val="003B59"/>
    <a:srgbClr val="E6E6E6"/>
    <a:srgbClr val="99CCFF"/>
    <a:srgbClr val="FCFCFC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444" autoAdjust="0"/>
  </p:normalViewPr>
  <p:slideViewPr>
    <p:cSldViewPr>
      <p:cViewPr>
        <p:scale>
          <a:sx n="220" d="100"/>
          <a:sy n="220" d="100"/>
        </p:scale>
        <p:origin x="-1014" y="-144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9BA941-D621-423F-BEC7-26AB76F9B47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E6F32B-629A-4AD4-BAAC-BBEA1E8F336E}">
      <dgm:prSet phldrT="[Текст]"/>
      <dgm:spPr/>
      <dgm:t>
        <a:bodyPr/>
        <a:lstStyle/>
        <a:p>
          <a:r>
            <a:rPr lang="ru-RU" dirty="0" smtClean="0"/>
            <a:t>статья 5 ФЗ от 28.11.2025 № 426-ФЗ «О федеральном бюджете на 2026 год и на плановый период 2027 и 2028 годов»</a:t>
          </a:r>
          <a:endParaRPr lang="ru-RU" dirty="0"/>
        </a:p>
      </dgm:t>
    </dgm:pt>
    <dgm:pt modelId="{ED1D4313-2B05-4233-941D-B17FE2845718}" type="parTrans" cxnId="{80B13384-34BA-4D8E-9B95-86C71405033E}">
      <dgm:prSet/>
      <dgm:spPr/>
      <dgm:t>
        <a:bodyPr/>
        <a:lstStyle/>
        <a:p>
          <a:endParaRPr lang="ru-RU"/>
        </a:p>
      </dgm:t>
    </dgm:pt>
    <dgm:pt modelId="{EE1F2426-12C2-449C-9FE2-D1925705E207}" type="sibTrans" cxnId="{80B13384-34BA-4D8E-9B95-86C71405033E}">
      <dgm:prSet/>
      <dgm:spPr/>
      <dgm:t>
        <a:bodyPr/>
        <a:lstStyle/>
        <a:p>
          <a:endParaRPr lang="ru-RU"/>
        </a:p>
      </dgm:t>
    </dgm:pt>
    <dgm:pt modelId="{32C50251-2AFF-44A3-BEF0-F075EAF52FEA}">
      <dgm:prSet phldrT="[Текст]"/>
      <dgm:spPr/>
      <dgm:t>
        <a:bodyPr/>
        <a:lstStyle/>
        <a:p>
          <a:r>
            <a:rPr lang="ru-RU" dirty="0" smtClean="0"/>
            <a:t>Областной закон Ростовской области от 23.12.2025 № 394-ЗС</a:t>
          </a:r>
        </a:p>
        <a:p>
          <a:r>
            <a:rPr lang="ru-RU" dirty="0" smtClean="0"/>
            <a:t> «Об областном бюджете на 2026 год и на плановый период 2027 и 2028 годов» </a:t>
          </a:r>
        </a:p>
        <a:p>
          <a:r>
            <a:rPr lang="ru-RU" dirty="0" smtClean="0"/>
            <a:t>Решения о бюджете муниципальных образований </a:t>
          </a:r>
          <a:endParaRPr lang="ru-RU" dirty="0"/>
        </a:p>
      </dgm:t>
    </dgm:pt>
    <dgm:pt modelId="{93EA0C3F-DFF1-4C3B-820E-60D8E2E99BDD}" type="parTrans" cxnId="{04C82FC9-79F2-4ECF-AC3F-EE5611EC58B1}">
      <dgm:prSet/>
      <dgm:spPr/>
      <dgm:t>
        <a:bodyPr/>
        <a:lstStyle/>
        <a:p>
          <a:endParaRPr lang="ru-RU"/>
        </a:p>
      </dgm:t>
    </dgm:pt>
    <dgm:pt modelId="{DDA510DC-37C5-4A82-9D50-04BBC68F538F}" type="sibTrans" cxnId="{04C82FC9-79F2-4ECF-AC3F-EE5611EC58B1}">
      <dgm:prSet/>
      <dgm:spPr/>
      <dgm:t>
        <a:bodyPr/>
        <a:lstStyle/>
        <a:p>
          <a:endParaRPr lang="ru-RU"/>
        </a:p>
      </dgm:t>
    </dgm:pt>
    <dgm:pt modelId="{5A1DBDE9-4F07-47EE-B915-D0246C9CF507}">
      <dgm:prSet phldrT="[Текст]"/>
      <dgm:spPr/>
      <dgm:t>
        <a:bodyPr/>
        <a:lstStyle/>
        <a:p>
          <a:r>
            <a:rPr lang="ru-RU" dirty="0" smtClean="0"/>
            <a:t>отдельные федеральные законы</a:t>
          </a:r>
          <a:endParaRPr lang="ru-RU" dirty="0"/>
        </a:p>
      </dgm:t>
    </dgm:pt>
    <dgm:pt modelId="{0D84CEA8-69D2-443A-9517-DC26A273A3BD}" type="parTrans" cxnId="{CC0B5570-2498-4841-92A3-FBBF975453A2}">
      <dgm:prSet/>
      <dgm:spPr/>
      <dgm:t>
        <a:bodyPr/>
        <a:lstStyle/>
        <a:p>
          <a:endParaRPr lang="ru-RU"/>
        </a:p>
      </dgm:t>
    </dgm:pt>
    <dgm:pt modelId="{E110D839-E8BF-4759-977D-29CDEC8F2CEE}" type="sibTrans" cxnId="{CC0B5570-2498-4841-92A3-FBBF975453A2}">
      <dgm:prSet/>
      <dgm:spPr/>
      <dgm:t>
        <a:bodyPr/>
        <a:lstStyle/>
        <a:p>
          <a:endParaRPr lang="ru-RU"/>
        </a:p>
      </dgm:t>
    </dgm:pt>
    <dgm:pt modelId="{99245D3E-31E4-4D49-B466-8D5D7EDDAA91}">
      <dgm:prSet phldrT="[Текст]"/>
      <dgm:spPr/>
      <dgm:t>
        <a:bodyPr/>
        <a:lstStyle/>
        <a:p>
          <a:r>
            <a:rPr lang="ru-RU" dirty="0" smtClean="0"/>
            <a:t>отдельные решениям Правительства РФ</a:t>
          </a:r>
          <a:endParaRPr lang="ru-RU" dirty="0"/>
        </a:p>
      </dgm:t>
    </dgm:pt>
    <dgm:pt modelId="{8C23C8A8-4AB3-4541-8633-AA1A507B4CF1}" type="parTrans" cxnId="{4318D3A6-17E5-4832-AEAA-5996EF50E21E}">
      <dgm:prSet/>
      <dgm:spPr/>
      <dgm:t>
        <a:bodyPr/>
        <a:lstStyle/>
        <a:p>
          <a:endParaRPr lang="ru-RU"/>
        </a:p>
      </dgm:t>
    </dgm:pt>
    <dgm:pt modelId="{598D5A4A-A2F4-4EA2-8BBD-8D38480F1478}" type="sibTrans" cxnId="{4318D3A6-17E5-4832-AEAA-5996EF50E21E}">
      <dgm:prSet/>
      <dgm:spPr/>
      <dgm:t>
        <a:bodyPr/>
        <a:lstStyle/>
        <a:p>
          <a:endParaRPr lang="ru-RU"/>
        </a:p>
      </dgm:t>
    </dgm:pt>
    <dgm:pt modelId="{72BFA655-4A75-4BE4-9B61-1E636C81F3EE}" type="pres">
      <dgm:prSet presAssocID="{2A9BA941-D621-423F-BEC7-26AB76F9B47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EC1E40A-D39C-4F94-83BA-E96F33C59202}" type="pres">
      <dgm:prSet presAssocID="{2A9BA941-D621-423F-BEC7-26AB76F9B47B}" presName="Name1" presStyleCnt="0"/>
      <dgm:spPr/>
    </dgm:pt>
    <dgm:pt modelId="{787F978C-11C9-4EB1-8667-03A73AD2AD2A}" type="pres">
      <dgm:prSet presAssocID="{2A9BA941-D621-423F-BEC7-26AB76F9B47B}" presName="cycle" presStyleCnt="0"/>
      <dgm:spPr/>
    </dgm:pt>
    <dgm:pt modelId="{3E90673C-082D-4764-A135-A1982D9565DC}" type="pres">
      <dgm:prSet presAssocID="{2A9BA941-D621-423F-BEC7-26AB76F9B47B}" presName="srcNode" presStyleLbl="node1" presStyleIdx="0" presStyleCnt="4"/>
      <dgm:spPr/>
    </dgm:pt>
    <dgm:pt modelId="{6F6FD4CB-E804-4297-8AC4-563FE8E192C1}" type="pres">
      <dgm:prSet presAssocID="{2A9BA941-D621-423F-BEC7-26AB76F9B47B}" presName="conn" presStyleLbl="parChTrans1D2" presStyleIdx="0" presStyleCnt="1"/>
      <dgm:spPr/>
      <dgm:t>
        <a:bodyPr/>
        <a:lstStyle/>
        <a:p>
          <a:endParaRPr lang="ru-RU"/>
        </a:p>
      </dgm:t>
    </dgm:pt>
    <dgm:pt modelId="{BF08C2C6-C6B2-4503-9AA0-34002BAD5D5A}" type="pres">
      <dgm:prSet presAssocID="{2A9BA941-D621-423F-BEC7-26AB76F9B47B}" presName="extraNode" presStyleLbl="node1" presStyleIdx="0" presStyleCnt="4"/>
      <dgm:spPr/>
    </dgm:pt>
    <dgm:pt modelId="{FFC0D089-E7EB-40A0-BF55-BAB68F65E07D}" type="pres">
      <dgm:prSet presAssocID="{2A9BA941-D621-423F-BEC7-26AB76F9B47B}" presName="dstNode" presStyleLbl="node1" presStyleIdx="0" presStyleCnt="4"/>
      <dgm:spPr/>
    </dgm:pt>
    <dgm:pt modelId="{15CB0637-D760-44A1-B51A-6AF5F8A0BD9B}" type="pres">
      <dgm:prSet presAssocID="{08E6F32B-629A-4AD4-BAAC-BBEA1E8F336E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CA5BF-3B96-4A7B-AE0A-1EC2321A09D6}" type="pres">
      <dgm:prSet presAssocID="{08E6F32B-629A-4AD4-BAAC-BBEA1E8F336E}" presName="accent_1" presStyleCnt="0"/>
      <dgm:spPr/>
    </dgm:pt>
    <dgm:pt modelId="{1BD5C241-B927-4487-8A9D-4F0BD570B57D}" type="pres">
      <dgm:prSet presAssocID="{08E6F32B-629A-4AD4-BAAC-BBEA1E8F336E}" presName="accentRepeatNode" presStyleLbl="solidFgAcc1" presStyleIdx="0" presStyleCnt="4"/>
      <dgm:spPr/>
    </dgm:pt>
    <dgm:pt modelId="{8D885862-3A51-43D5-9CEB-BE1B9E3E9515}" type="pres">
      <dgm:prSet presAssocID="{32C50251-2AFF-44A3-BEF0-F075EAF52FEA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D654F-4359-4260-918F-61215687BDC1}" type="pres">
      <dgm:prSet presAssocID="{32C50251-2AFF-44A3-BEF0-F075EAF52FEA}" presName="accent_2" presStyleCnt="0"/>
      <dgm:spPr/>
    </dgm:pt>
    <dgm:pt modelId="{01E1B094-5E93-40BD-B980-00E3375D998D}" type="pres">
      <dgm:prSet presAssocID="{32C50251-2AFF-44A3-BEF0-F075EAF52FEA}" presName="accentRepeatNode" presStyleLbl="solidFgAcc1" presStyleIdx="1" presStyleCnt="4"/>
      <dgm:spPr/>
    </dgm:pt>
    <dgm:pt modelId="{83176779-84A8-45E7-B681-BFE01CE37287}" type="pres">
      <dgm:prSet presAssocID="{5A1DBDE9-4F07-47EE-B915-D0246C9CF507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D428B8-B268-44D6-B221-DD789112F920}" type="pres">
      <dgm:prSet presAssocID="{5A1DBDE9-4F07-47EE-B915-D0246C9CF507}" presName="accent_3" presStyleCnt="0"/>
      <dgm:spPr/>
    </dgm:pt>
    <dgm:pt modelId="{1CE95D92-A4B8-4922-9B8D-8E4EF149241C}" type="pres">
      <dgm:prSet presAssocID="{5A1DBDE9-4F07-47EE-B915-D0246C9CF507}" presName="accentRepeatNode" presStyleLbl="solidFgAcc1" presStyleIdx="2" presStyleCnt="4"/>
      <dgm:spPr/>
    </dgm:pt>
    <dgm:pt modelId="{A32958CD-64D0-46B1-A327-912BCAAD5C42}" type="pres">
      <dgm:prSet presAssocID="{99245D3E-31E4-4D49-B466-8D5D7EDDAA9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B3E3A6-7D55-4250-9DAE-D38C4711B0E4}" type="pres">
      <dgm:prSet presAssocID="{99245D3E-31E4-4D49-B466-8D5D7EDDAA91}" presName="accent_4" presStyleCnt="0"/>
      <dgm:spPr/>
    </dgm:pt>
    <dgm:pt modelId="{1456F157-C784-4FC5-BF87-8E495E130771}" type="pres">
      <dgm:prSet presAssocID="{99245D3E-31E4-4D49-B466-8D5D7EDDAA91}" presName="accentRepeatNode" presStyleLbl="solidFgAcc1" presStyleIdx="3" presStyleCnt="4"/>
      <dgm:spPr/>
    </dgm:pt>
  </dgm:ptLst>
  <dgm:cxnLst>
    <dgm:cxn modelId="{04C82FC9-79F2-4ECF-AC3F-EE5611EC58B1}" srcId="{2A9BA941-D621-423F-BEC7-26AB76F9B47B}" destId="{32C50251-2AFF-44A3-BEF0-F075EAF52FEA}" srcOrd="1" destOrd="0" parTransId="{93EA0C3F-DFF1-4C3B-820E-60D8E2E99BDD}" sibTransId="{DDA510DC-37C5-4A82-9D50-04BBC68F538F}"/>
    <dgm:cxn modelId="{80B13384-34BA-4D8E-9B95-86C71405033E}" srcId="{2A9BA941-D621-423F-BEC7-26AB76F9B47B}" destId="{08E6F32B-629A-4AD4-BAAC-BBEA1E8F336E}" srcOrd="0" destOrd="0" parTransId="{ED1D4313-2B05-4233-941D-B17FE2845718}" sibTransId="{EE1F2426-12C2-449C-9FE2-D1925705E207}"/>
    <dgm:cxn modelId="{0D2CFBBD-42DA-4E5E-B080-D94568C08612}" type="presOf" srcId="{08E6F32B-629A-4AD4-BAAC-BBEA1E8F336E}" destId="{15CB0637-D760-44A1-B51A-6AF5F8A0BD9B}" srcOrd="0" destOrd="0" presId="urn:microsoft.com/office/officeart/2008/layout/VerticalCurvedList"/>
    <dgm:cxn modelId="{DC9DA823-75E2-4E71-AC95-F64011D3B050}" type="presOf" srcId="{99245D3E-31E4-4D49-B466-8D5D7EDDAA91}" destId="{A32958CD-64D0-46B1-A327-912BCAAD5C42}" srcOrd="0" destOrd="0" presId="urn:microsoft.com/office/officeart/2008/layout/VerticalCurvedList"/>
    <dgm:cxn modelId="{CC0B5570-2498-4841-92A3-FBBF975453A2}" srcId="{2A9BA941-D621-423F-BEC7-26AB76F9B47B}" destId="{5A1DBDE9-4F07-47EE-B915-D0246C9CF507}" srcOrd="2" destOrd="0" parTransId="{0D84CEA8-69D2-443A-9517-DC26A273A3BD}" sibTransId="{E110D839-E8BF-4759-977D-29CDEC8F2CEE}"/>
    <dgm:cxn modelId="{8F605816-AD42-4080-998D-AA8EE5EC36D3}" type="presOf" srcId="{EE1F2426-12C2-449C-9FE2-D1925705E207}" destId="{6F6FD4CB-E804-4297-8AC4-563FE8E192C1}" srcOrd="0" destOrd="0" presId="urn:microsoft.com/office/officeart/2008/layout/VerticalCurvedList"/>
    <dgm:cxn modelId="{4318D3A6-17E5-4832-AEAA-5996EF50E21E}" srcId="{2A9BA941-D621-423F-BEC7-26AB76F9B47B}" destId="{99245D3E-31E4-4D49-B466-8D5D7EDDAA91}" srcOrd="3" destOrd="0" parTransId="{8C23C8A8-4AB3-4541-8633-AA1A507B4CF1}" sibTransId="{598D5A4A-A2F4-4EA2-8BBD-8D38480F1478}"/>
    <dgm:cxn modelId="{4FC9AAF7-9BCE-4875-A635-6A2D199B9A38}" type="presOf" srcId="{5A1DBDE9-4F07-47EE-B915-D0246C9CF507}" destId="{83176779-84A8-45E7-B681-BFE01CE37287}" srcOrd="0" destOrd="0" presId="urn:microsoft.com/office/officeart/2008/layout/VerticalCurvedList"/>
    <dgm:cxn modelId="{5E8E4D75-8AD3-444A-975C-C0B43BBFE4A1}" type="presOf" srcId="{2A9BA941-D621-423F-BEC7-26AB76F9B47B}" destId="{72BFA655-4A75-4BE4-9B61-1E636C81F3EE}" srcOrd="0" destOrd="0" presId="urn:microsoft.com/office/officeart/2008/layout/VerticalCurvedList"/>
    <dgm:cxn modelId="{4AAAC72F-42B7-4FA5-81D7-21EE36FF0D6B}" type="presOf" srcId="{32C50251-2AFF-44A3-BEF0-F075EAF52FEA}" destId="{8D885862-3A51-43D5-9CEB-BE1B9E3E9515}" srcOrd="0" destOrd="0" presId="urn:microsoft.com/office/officeart/2008/layout/VerticalCurvedList"/>
    <dgm:cxn modelId="{F897CB11-C9A9-4CAC-8A61-3DA377E391E6}" type="presParOf" srcId="{72BFA655-4A75-4BE4-9B61-1E636C81F3EE}" destId="{DEC1E40A-D39C-4F94-83BA-E96F33C59202}" srcOrd="0" destOrd="0" presId="urn:microsoft.com/office/officeart/2008/layout/VerticalCurvedList"/>
    <dgm:cxn modelId="{4981A7DF-EBCE-4B13-A234-A404B969BEDC}" type="presParOf" srcId="{DEC1E40A-D39C-4F94-83BA-E96F33C59202}" destId="{787F978C-11C9-4EB1-8667-03A73AD2AD2A}" srcOrd="0" destOrd="0" presId="urn:microsoft.com/office/officeart/2008/layout/VerticalCurvedList"/>
    <dgm:cxn modelId="{A7C5DAAA-ED77-4EBF-A39A-0C1C697F7862}" type="presParOf" srcId="{787F978C-11C9-4EB1-8667-03A73AD2AD2A}" destId="{3E90673C-082D-4764-A135-A1982D9565DC}" srcOrd="0" destOrd="0" presId="urn:microsoft.com/office/officeart/2008/layout/VerticalCurvedList"/>
    <dgm:cxn modelId="{625C8EB3-3879-4C8F-8946-0365CB14ADFF}" type="presParOf" srcId="{787F978C-11C9-4EB1-8667-03A73AD2AD2A}" destId="{6F6FD4CB-E804-4297-8AC4-563FE8E192C1}" srcOrd="1" destOrd="0" presId="urn:microsoft.com/office/officeart/2008/layout/VerticalCurvedList"/>
    <dgm:cxn modelId="{80AC7B57-9EEB-4F2C-A4FF-3A1BBB7E43E5}" type="presParOf" srcId="{787F978C-11C9-4EB1-8667-03A73AD2AD2A}" destId="{BF08C2C6-C6B2-4503-9AA0-34002BAD5D5A}" srcOrd="2" destOrd="0" presId="urn:microsoft.com/office/officeart/2008/layout/VerticalCurvedList"/>
    <dgm:cxn modelId="{12DBBE91-D0BA-40B8-B861-3A084CEFA5E0}" type="presParOf" srcId="{787F978C-11C9-4EB1-8667-03A73AD2AD2A}" destId="{FFC0D089-E7EB-40A0-BF55-BAB68F65E07D}" srcOrd="3" destOrd="0" presId="urn:microsoft.com/office/officeart/2008/layout/VerticalCurvedList"/>
    <dgm:cxn modelId="{35958842-4011-4066-96DA-D9376ED4A163}" type="presParOf" srcId="{DEC1E40A-D39C-4F94-83BA-E96F33C59202}" destId="{15CB0637-D760-44A1-B51A-6AF5F8A0BD9B}" srcOrd="1" destOrd="0" presId="urn:microsoft.com/office/officeart/2008/layout/VerticalCurvedList"/>
    <dgm:cxn modelId="{43EAEF69-5B60-4D83-802D-D19557DAEA90}" type="presParOf" srcId="{DEC1E40A-D39C-4F94-83BA-E96F33C59202}" destId="{4FACA5BF-3B96-4A7B-AE0A-1EC2321A09D6}" srcOrd="2" destOrd="0" presId="urn:microsoft.com/office/officeart/2008/layout/VerticalCurvedList"/>
    <dgm:cxn modelId="{64CD92D5-E7F3-4A3B-B51D-12A035216DAF}" type="presParOf" srcId="{4FACA5BF-3B96-4A7B-AE0A-1EC2321A09D6}" destId="{1BD5C241-B927-4487-8A9D-4F0BD570B57D}" srcOrd="0" destOrd="0" presId="urn:microsoft.com/office/officeart/2008/layout/VerticalCurvedList"/>
    <dgm:cxn modelId="{5EF03640-8316-4D2A-8E11-7A20334EC8EE}" type="presParOf" srcId="{DEC1E40A-D39C-4F94-83BA-E96F33C59202}" destId="{8D885862-3A51-43D5-9CEB-BE1B9E3E9515}" srcOrd="3" destOrd="0" presId="urn:microsoft.com/office/officeart/2008/layout/VerticalCurvedList"/>
    <dgm:cxn modelId="{6EBE2BB4-2E6D-458B-B164-E4AE14C1425F}" type="presParOf" srcId="{DEC1E40A-D39C-4F94-83BA-E96F33C59202}" destId="{6C6D654F-4359-4260-918F-61215687BDC1}" srcOrd="4" destOrd="0" presId="urn:microsoft.com/office/officeart/2008/layout/VerticalCurvedList"/>
    <dgm:cxn modelId="{F3D407FC-D9D0-4423-A053-6740959646EE}" type="presParOf" srcId="{6C6D654F-4359-4260-918F-61215687BDC1}" destId="{01E1B094-5E93-40BD-B980-00E3375D998D}" srcOrd="0" destOrd="0" presId="urn:microsoft.com/office/officeart/2008/layout/VerticalCurvedList"/>
    <dgm:cxn modelId="{F49CFC7A-44FD-4BF2-94AE-5D0CFBFF1F44}" type="presParOf" srcId="{DEC1E40A-D39C-4F94-83BA-E96F33C59202}" destId="{83176779-84A8-45E7-B681-BFE01CE37287}" srcOrd="5" destOrd="0" presId="urn:microsoft.com/office/officeart/2008/layout/VerticalCurvedList"/>
    <dgm:cxn modelId="{515D7EA1-C360-4929-BB26-B19C78136C72}" type="presParOf" srcId="{DEC1E40A-D39C-4F94-83BA-E96F33C59202}" destId="{84D428B8-B268-44D6-B221-DD789112F920}" srcOrd="6" destOrd="0" presId="urn:microsoft.com/office/officeart/2008/layout/VerticalCurvedList"/>
    <dgm:cxn modelId="{48BE0200-8B21-4530-84D5-410E75FDA573}" type="presParOf" srcId="{84D428B8-B268-44D6-B221-DD789112F920}" destId="{1CE95D92-A4B8-4922-9B8D-8E4EF149241C}" srcOrd="0" destOrd="0" presId="urn:microsoft.com/office/officeart/2008/layout/VerticalCurvedList"/>
    <dgm:cxn modelId="{000600C0-40E1-4287-B302-84EC0C184C6B}" type="presParOf" srcId="{DEC1E40A-D39C-4F94-83BA-E96F33C59202}" destId="{A32958CD-64D0-46B1-A327-912BCAAD5C42}" srcOrd="7" destOrd="0" presId="urn:microsoft.com/office/officeart/2008/layout/VerticalCurvedList"/>
    <dgm:cxn modelId="{F5E33CD8-2640-43D5-9805-0615E5C40E7B}" type="presParOf" srcId="{DEC1E40A-D39C-4F94-83BA-E96F33C59202}" destId="{C3B3E3A6-7D55-4250-9DAE-D38C4711B0E4}" srcOrd="8" destOrd="0" presId="urn:microsoft.com/office/officeart/2008/layout/VerticalCurvedList"/>
    <dgm:cxn modelId="{6B8B72CB-A077-46AB-9B53-CD862FC78210}" type="presParOf" srcId="{C3B3E3A6-7D55-4250-9DAE-D38C4711B0E4}" destId="{1456F157-C784-4FC5-BF87-8E495E13077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FACBF3-F0CE-40E7-B039-A552F4FC905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31C8C3A-32F9-497E-AE34-C0364FAA347B}">
      <dgm:prSet phldrT="[Текст]"/>
      <dgm:spPr/>
      <dgm:t>
        <a:bodyPr/>
        <a:lstStyle/>
        <a:p>
          <a:r>
            <a:rPr lang="en-US" dirty="0" smtClean="0"/>
            <a:t>I</a:t>
          </a:r>
          <a:endParaRPr lang="ru-RU" dirty="0"/>
        </a:p>
      </dgm:t>
    </dgm:pt>
    <dgm:pt modelId="{9B852689-19F3-4267-BEBD-671E3242A8C6}" type="parTrans" cxnId="{B834E44B-760C-4897-8B9F-B119AA548E2A}">
      <dgm:prSet/>
      <dgm:spPr/>
      <dgm:t>
        <a:bodyPr/>
        <a:lstStyle/>
        <a:p>
          <a:endParaRPr lang="ru-RU"/>
        </a:p>
      </dgm:t>
    </dgm:pt>
    <dgm:pt modelId="{F396C9D1-7F9E-4280-B98C-D5482750CD61}" type="sibTrans" cxnId="{B834E44B-760C-4897-8B9F-B119AA548E2A}">
      <dgm:prSet/>
      <dgm:spPr/>
      <dgm:t>
        <a:bodyPr/>
        <a:lstStyle/>
        <a:p>
          <a:endParaRPr lang="ru-RU"/>
        </a:p>
      </dgm:t>
    </dgm:pt>
    <dgm:pt modelId="{43C092E7-9349-45B6-8986-6D040F22C24D}">
      <dgm:prSet phldrT="[Текст]" custT="1"/>
      <dgm:spPr/>
      <dgm:t>
        <a:bodyPr/>
        <a:lstStyle/>
        <a:p>
          <a:r>
            <a:rPr lang="ru-RU" sz="9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Государственным (муниципальным) заказчиком </a:t>
          </a:r>
          <a:endParaRPr lang="ru-RU" sz="9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C26E6A-6780-4AA0-8F63-B82E01B845E4}" type="parTrans" cxnId="{0F9DAA73-0323-479B-9860-CAD58A2F367B}">
      <dgm:prSet/>
      <dgm:spPr/>
      <dgm:t>
        <a:bodyPr/>
        <a:lstStyle/>
        <a:p>
          <a:endParaRPr lang="ru-RU"/>
        </a:p>
      </dgm:t>
    </dgm:pt>
    <dgm:pt modelId="{1CE07C9F-7F78-4FFF-9EE8-5142ED128CEC}" type="sibTrans" cxnId="{0F9DAA73-0323-479B-9860-CAD58A2F367B}">
      <dgm:prSet/>
      <dgm:spPr/>
      <dgm:t>
        <a:bodyPr/>
        <a:lstStyle/>
        <a:p>
          <a:endParaRPr lang="ru-RU"/>
        </a:p>
      </dgm:t>
    </dgm:pt>
    <dgm:pt modelId="{E6CB6FAB-08F5-4D62-8A2B-B8B43369A847}">
      <dgm:prSet phldrT="[Текст]"/>
      <dgm:spPr/>
      <dgm:t>
        <a:bodyPr/>
        <a:lstStyle/>
        <a:p>
          <a:r>
            <a:rPr lang="en-US" dirty="0" smtClean="0"/>
            <a:t>II</a:t>
          </a:r>
          <a:endParaRPr lang="ru-RU" dirty="0"/>
        </a:p>
      </dgm:t>
    </dgm:pt>
    <dgm:pt modelId="{FC927B88-A5CB-43A8-8D68-0AA4D872F0E6}" type="parTrans" cxnId="{69F74C8F-1516-4EDF-AD28-F60121D91FD9}">
      <dgm:prSet/>
      <dgm:spPr/>
      <dgm:t>
        <a:bodyPr/>
        <a:lstStyle/>
        <a:p>
          <a:endParaRPr lang="ru-RU"/>
        </a:p>
      </dgm:t>
    </dgm:pt>
    <dgm:pt modelId="{1AF27AF1-3E60-42DE-869A-2DDB4882FCFD}" type="sibTrans" cxnId="{69F74C8F-1516-4EDF-AD28-F60121D91FD9}">
      <dgm:prSet/>
      <dgm:spPr/>
      <dgm:t>
        <a:bodyPr/>
        <a:lstStyle/>
        <a:p>
          <a:endParaRPr lang="ru-RU"/>
        </a:p>
      </dgm:t>
    </dgm:pt>
    <dgm:pt modelId="{04538915-9C14-4DF9-A16C-4F1EB8C252B8}">
      <dgm:prSet phldrT="[Текст]" custT="1"/>
      <dgm:spPr/>
      <dgm:t>
        <a:bodyPr/>
        <a:lstStyle/>
        <a:p>
          <a:r>
            <a:rPr lang="ru-RU" sz="9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Участником казначейского сопровождения при наличии разрешения заказчика (получателя бюджетных средств) на самостоятельное утверждение Сведений</a:t>
          </a:r>
          <a:endParaRPr lang="ru-RU" sz="9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0B6CFD-DC2A-4283-863E-799C7963F994}" type="parTrans" cxnId="{FE488B47-B78E-4784-BA72-B3409AA56E25}">
      <dgm:prSet/>
      <dgm:spPr/>
      <dgm:t>
        <a:bodyPr/>
        <a:lstStyle/>
        <a:p>
          <a:endParaRPr lang="ru-RU"/>
        </a:p>
      </dgm:t>
    </dgm:pt>
    <dgm:pt modelId="{6D5F04F1-58ED-4413-8639-D8533A508BEC}" type="sibTrans" cxnId="{FE488B47-B78E-4784-BA72-B3409AA56E25}">
      <dgm:prSet/>
      <dgm:spPr/>
      <dgm:t>
        <a:bodyPr/>
        <a:lstStyle/>
        <a:p>
          <a:endParaRPr lang="ru-RU"/>
        </a:p>
      </dgm:t>
    </dgm:pt>
    <dgm:pt modelId="{04B76934-055B-4CBA-813E-EAD2EB3DF05D}">
      <dgm:prSet phldrT="[Текст]"/>
      <dgm:spPr/>
      <dgm:t>
        <a:bodyPr/>
        <a:lstStyle/>
        <a:p>
          <a:r>
            <a:rPr lang="en-US" dirty="0" smtClean="0"/>
            <a:t>III</a:t>
          </a:r>
          <a:endParaRPr lang="ru-RU" dirty="0"/>
        </a:p>
      </dgm:t>
    </dgm:pt>
    <dgm:pt modelId="{86AEB42E-97E8-4DD8-8DE2-3CF5D49DA750}" type="parTrans" cxnId="{558A4576-6D7E-45F0-A470-AAF7699C1B21}">
      <dgm:prSet/>
      <dgm:spPr/>
      <dgm:t>
        <a:bodyPr/>
        <a:lstStyle/>
        <a:p>
          <a:endParaRPr lang="ru-RU"/>
        </a:p>
      </dgm:t>
    </dgm:pt>
    <dgm:pt modelId="{D4FB05A2-9E10-4D41-87CC-73BAAB310104}" type="sibTrans" cxnId="{558A4576-6D7E-45F0-A470-AAF7699C1B21}">
      <dgm:prSet/>
      <dgm:spPr/>
      <dgm:t>
        <a:bodyPr/>
        <a:lstStyle/>
        <a:p>
          <a:endParaRPr lang="ru-RU"/>
        </a:p>
      </dgm:t>
    </dgm:pt>
    <dgm:pt modelId="{0E10422A-3037-4135-88DA-97DEA12A0557}">
      <dgm:prSet phldrT="[Текст]" custT="1"/>
      <dgm:spPr/>
      <dgm:t>
        <a:bodyPr/>
        <a:lstStyle/>
        <a:p>
          <a:r>
            <a:rPr lang="ru-RU" sz="9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Участником казначейского сопровождения при наличии условия о самостоятельном утверждении Сведений в тексте контракта/договора/соглашения</a:t>
          </a:r>
          <a:endParaRPr lang="ru-RU" sz="9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F9E837-AA36-4A2F-8D95-2EF268D416E0}" type="parTrans" cxnId="{28F0E866-E378-4019-A1B8-66BDA0E32118}">
      <dgm:prSet/>
      <dgm:spPr/>
      <dgm:t>
        <a:bodyPr/>
        <a:lstStyle/>
        <a:p>
          <a:endParaRPr lang="ru-RU"/>
        </a:p>
      </dgm:t>
    </dgm:pt>
    <dgm:pt modelId="{EFD1B322-E5A0-4297-A8FF-0A76E19DBD27}" type="sibTrans" cxnId="{28F0E866-E378-4019-A1B8-66BDA0E32118}">
      <dgm:prSet/>
      <dgm:spPr/>
      <dgm:t>
        <a:bodyPr/>
        <a:lstStyle/>
        <a:p>
          <a:endParaRPr lang="ru-RU"/>
        </a:p>
      </dgm:t>
    </dgm:pt>
    <dgm:pt modelId="{8A25BDB3-DEE9-47BD-9C21-2D03D22CB720}">
      <dgm:prSet phldrT="[Текст]" custT="1"/>
      <dgm:spPr/>
      <dgm:t>
        <a:bodyPr/>
        <a:lstStyle/>
        <a:p>
          <a:r>
            <a:rPr lang="ru-RU" sz="9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Получателем бюджетных средств</a:t>
          </a:r>
          <a:endParaRPr lang="ru-RU" sz="9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FA601B-AB86-4D7E-BC83-82ECC3122923}" type="parTrans" cxnId="{9444F47F-942F-46AC-9659-F7361F993A98}">
      <dgm:prSet/>
      <dgm:spPr/>
      <dgm:t>
        <a:bodyPr/>
        <a:lstStyle/>
        <a:p>
          <a:endParaRPr lang="ru-RU"/>
        </a:p>
      </dgm:t>
    </dgm:pt>
    <dgm:pt modelId="{350988B3-3693-44F6-914D-5CCB1FF07841}" type="sibTrans" cxnId="{9444F47F-942F-46AC-9659-F7361F993A98}">
      <dgm:prSet/>
      <dgm:spPr/>
      <dgm:t>
        <a:bodyPr/>
        <a:lstStyle/>
        <a:p>
          <a:endParaRPr lang="ru-RU"/>
        </a:p>
      </dgm:t>
    </dgm:pt>
    <dgm:pt modelId="{CC86F614-4DCB-469B-B60B-60AEF1D87990}">
      <dgm:prSet phldrT="[Текст]" custT="1"/>
      <dgm:spPr/>
      <dgm:t>
        <a:bodyPr/>
        <a:lstStyle/>
        <a:p>
          <a:r>
            <a:rPr lang="ru-RU" sz="95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Заказчиком</a:t>
          </a:r>
          <a:endParaRPr lang="ru-RU" sz="95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6EC617-9B9E-418B-8C1F-370AC485698D}" type="parTrans" cxnId="{295FD3C6-E253-4B85-8974-92BB91213750}">
      <dgm:prSet/>
      <dgm:spPr/>
      <dgm:t>
        <a:bodyPr/>
        <a:lstStyle/>
        <a:p>
          <a:endParaRPr lang="ru-RU"/>
        </a:p>
      </dgm:t>
    </dgm:pt>
    <dgm:pt modelId="{9BDD7B69-DDE5-4678-B728-62BD98F807E1}" type="sibTrans" cxnId="{295FD3C6-E253-4B85-8974-92BB91213750}">
      <dgm:prSet/>
      <dgm:spPr/>
      <dgm:t>
        <a:bodyPr/>
        <a:lstStyle/>
        <a:p>
          <a:endParaRPr lang="ru-RU"/>
        </a:p>
      </dgm:t>
    </dgm:pt>
    <dgm:pt modelId="{A2D2D7A9-9D7A-4FDA-B013-2BDF9955292F}" type="pres">
      <dgm:prSet presAssocID="{B9FACBF3-F0CE-40E7-B039-A552F4FC905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5ACE70-7306-4F95-806F-929CDC5DFE9C}" type="pres">
      <dgm:prSet presAssocID="{531C8C3A-32F9-497E-AE34-C0364FAA347B}" presName="composite" presStyleCnt="0"/>
      <dgm:spPr/>
    </dgm:pt>
    <dgm:pt modelId="{F3A7AC7B-7FA8-43C8-B8B0-A780678C9E7D}" type="pres">
      <dgm:prSet presAssocID="{531C8C3A-32F9-497E-AE34-C0364FAA347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92C127-3F18-47E7-B325-63322AC7BA09}" type="pres">
      <dgm:prSet presAssocID="{531C8C3A-32F9-497E-AE34-C0364FAA347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9D9AE-9867-4E5A-A077-72772A083DF5}" type="pres">
      <dgm:prSet presAssocID="{F396C9D1-7F9E-4280-B98C-D5482750CD61}" presName="sp" presStyleCnt="0"/>
      <dgm:spPr/>
    </dgm:pt>
    <dgm:pt modelId="{E1F6E529-72FB-46FE-A4C9-EB3F2BCA239E}" type="pres">
      <dgm:prSet presAssocID="{E6CB6FAB-08F5-4D62-8A2B-B8B43369A847}" presName="composite" presStyleCnt="0"/>
      <dgm:spPr/>
    </dgm:pt>
    <dgm:pt modelId="{1FBAC36D-7D4E-4E1A-85F1-6927EE9FFCE8}" type="pres">
      <dgm:prSet presAssocID="{E6CB6FAB-08F5-4D62-8A2B-B8B43369A84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FEAAFE-6460-4506-9B52-53844B19A49F}" type="pres">
      <dgm:prSet presAssocID="{E6CB6FAB-08F5-4D62-8A2B-B8B43369A84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B890FE-18AE-4461-A372-B3FB815E0237}" type="pres">
      <dgm:prSet presAssocID="{1AF27AF1-3E60-42DE-869A-2DDB4882FCFD}" presName="sp" presStyleCnt="0"/>
      <dgm:spPr/>
    </dgm:pt>
    <dgm:pt modelId="{15DFF967-B2D2-4FE1-9969-EBA5C3391F3F}" type="pres">
      <dgm:prSet presAssocID="{04B76934-055B-4CBA-813E-EAD2EB3DF05D}" presName="composite" presStyleCnt="0"/>
      <dgm:spPr/>
    </dgm:pt>
    <dgm:pt modelId="{B200D1E6-EC57-40EA-9BB6-56DA1C54F2B0}" type="pres">
      <dgm:prSet presAssocID="{04B76934-055B-4CBA-813E-EAD2EB3DF05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F6CF7-1808-474C-A9C8-56D019A35F1F}" type="pres">
      <dgm:prSet presAssocID="{04B76934-055B-4CBA-813E-EAD2EB3DF05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83F2F3-D538-46FD-AEDD-534E1E335263}" type="presOf" srcId="{0E10422A-3037-4135-88DA-97DEA12A0557}" destId="{20CF6CF7-1808-474C-A9C8-56D019A35F1F}" srcOrd="0" destOrd="0" presId="urn:microsoft.com/office/officeart/2005/8/layout/chevron2"/>
    <dgm:cxn modelId="{295FD3C6-E253-4B85-8974-92BB91213750}" srcId="{531C8C3A-32F9-497E-AE34-C0364FAA347B}" destId="{CC86F614-4DCB-469B-B60B-60AEF1D87990}" srcOrd="2" destOrd="0" parTransId="{176EC617-9B9E-418B-8C1F-370AC485698D}" sibTransId="{9BDD7B69-DDE5-4678-B728-62BD98F807E1}"/>
    <dgm:cxn modelId="{2FD2EF3C-FAA4-43A1-AF64-112C1282B8B3}" type="presOf" srcId="{E6CB6FAB-08F5-4D62-8A2B-B8B43369A847}" destId="{1FBAC36D-7D4E-4E1A-85F1-6927EE9FFCE8}" srcOrd="0" destOrd="0" presId="urn:microsoft.com/office/officeart/2005/8/layout/chevron2"/>
    <dgm:cxn modelId="{73DBFC79-EC88-4880-9365-5E84C308ABF7}" type="presOf" srcId="{8A25BDB3-DEE9-47BD-9C21-2D03D22CB720}" destId="{5692C127-3F18-47E7-B325-63322AC7BA09}" srcOrd="0" destOrd="1" presId="urn:microsoft.com/office/officeart/2005/8/layout/chevron2"/>
    <dgm:cxn modelId="{9C6D124E-1A55-4B1B-8981-E54BD94C15AA}" type="presOf" srcId="{B9FACBF3-F0CE-40E7-B039-A552F4FC905F}" destId="{A2D2D7A9-9D7A-4FDA-B013-2BDF9955292F}" srcOrd="0" destOrd="0" presId="urn:microsoft.com/office/officeart/2005/8/layout/chevron2"/>
    <dgm:cxn modelId="{84132068-F197-49EB-9253-D7F2B3E8A187}" type="presOf" srcId="{531C8C3A-32F9-497E-AE34-C0364FAA347B}" destId="{F3A7AC7B-7FA8-43C8-B8B0-A780678C9E7D}" srcOrd="0" destOrd="0" presId="urn:microsoft.com/office/officeart/2005/8/layout/chevron2"/>
    <dgm:cxn modelId="{69F74C8F-1516-4EDF-AD28-F60121D91FD9}" srcId="{B9FACBF3-F0CE-40E7-B039-A552F4FC905F}" destId="{E6CB6FAB-08F5-4D62-8A2B-B8B43369A847}" srcOrd="1" destOrd="0" parTransId="{FC927B88-A5CB-43A8-8D68-0AA4D872F0E6}" sibTransId="{1AF27AF1-3E60-42DE-869A-2DDB4882FCFD}"/>
    <dgm:cxn modelId="{9444F47F-942F-46AC-9659-F7361F993A98}" srcId="{531C8C3A-32F9-497E-AE34-C0364FAA347B}" destId="{8A25BDB3-DEE9-47BD-9C21-2D03D22CB720}" srcOrd="1" destOrd="0" parTransId="{49FA601B-AB86-4D7E-BC83-82ECC3122923}" sibTransId="{350988B3-3693-44F6-914D-5CCB1FF07841}"/>
    <dgm:cxn modelId="{28F0E866-E378-4019-A1B8-66BDA0E32118}" srcId="{04B76934-055B-4CBA-813E-EAD2EB3DF05D}" destId="{0E10422A-3037-4135-88DA-97DEA12A0557}" srcOrd="0" destOrd="0" parTransId="{7BF9E837-AA36-4A2F-8D95-2EF268D416E0}" sibTransId="{EFD1B322-E5A0-4297-A8FF-0A76E19DBD27}"/>
    <dgm:cxn modelId="{558A4576-6D7E-45F0-A470-AAF7699C1B21}" srcId="{B9FACBF3-F0CE-40E7-B039-A552F4FC905F}" destId="{04B76934-055B-4CBA-813E-EAD2EB3DF05D}" srcOrd="2" destOrd="0" parTransId="{86AEB42E-97E8-4DD8-8DE2-3CF5D49DA750}" sibTransId="{D4FB05A2-9E10-4D41-87CC-73BAAB310104}"/>
    <dgm:cxn modelId="{0F9DAA73-0323-479B-9860-CAD58A2F367B}" srcId="{531C8C3A-32F9-497E-AE34-C0364FAA347B}" destId="{43C092E7-9349-45B6-8986-6D040F22C24D}" srcOrd="0" destOrd="0" parTransId="{07C26E6A-6780-4AA0-8F63-B82E01B845E4}" sibTransId="{1CE07C9F-7F78-4FFF-9EE8-5142ED128CEC}"/>
    <dgm:cxn modelId="{FE488B47-B78E-4784-BA72-B3409AA56E25}" srcId="{E6CB6FAB-08F5-4D62-8A2B-B8B43369A847}" destId="{04538915-9C14-4DF9-A16C-4F1EB8C252B8}" srcOrd="0" destOrd="0" parTransId="{360B6CFD-DC2A-4283-863E-799C7963F994}" sibTransId="{6D5F04F1-58ED-4413-8639-D8533A508BEC}"/>
    <dgm:cxn modelId="{DC3DA294-B870-4F1B-A0E4-C989DC57E73A}" type="presOf" srcId="{04B76934-055B-4CBA-813E-EAD2EB3DF05D}" destId="{B200D1E6-EC57-40EA-9BB6-56DA1C54F2B0}" srcOrd="0" destOrd="0" presId="urn:microsoft.com/office/officeart/2005/8/layout/chevron2"/>
    <dgm:cxn modelId="{694B5100-EC0F-4BCC-8345-41C34E51484F}" type="presOf" srcId="{04538915-9C14-4DF9-A16C-4F1EB8C252B8}" destId="{BCFEAAFE-6460-4506-9B52-53844B19A49F}" srcOrd="0" destOrd="0" presId="urn:microsoft.com/office/officeart/2005/8/layout/chevron2"/>
    <dgm:cxn modelId="{B834E44B-760C-4897-8B9F-B119AA548E2A}" srcId="{B9FACBF3-F0CE-40E7-B039-A552F4FC905F}" destId="{531C8C3A-32F9-497E-AE34-C0364FAA347B}" srcOrd="0" destOrd="0" parTransId="{9B852689-19F3-4267-BEBD-671E3242A8C6}" sibTransId="{F396C9D1-7F9E-4280-B98C-D5482750CD61}"/>
    <dgm:cxn modelId="{DAE1FF64-C223-4BC5-89E8-F2903A21B0A3}" type="presOf" srcId="{43C092E7-9349-45B6-8986-6D040F22C24D}" destId="{5692C127-3F18-47E7-B325-63322AC7BA09}" srcOrd="0" destOrd="0" presId="urn:microsoft.com/office/officeart/2005/8/layout/chevron2"/>
    <dgm:cxn modelId="{D59162C7-4A40-4E08-AFA0-72DAB32E1136}" type="presOf" srcId="{CC86F614-4DCB-469B-B60B-60AEF1D87990}" destId="{5692C127-3F18-47E7-B325-63322AC7BA09}" srcOrd="0" destOrd="2" presId="urn:microsoft.com/office/officeart/2005/8/layout/chevron2"/>
    <dgm:cxn modelId="{4DB527D7-8CC9-497A-B8BB-B93FD56C2865}" type="presParOf" srcId="{A2D2D7A9-9D7A-4FDA-B013-2BDF9955292F}" destId="{255ACE70-7306-4F95-806F-929CDC5DFE9C}" srcOrd="0" destOrd="0" presId="urn:microsoft.com/office/officeart/2005/8/layout/chevron2"/>
    <dgm:cxn modelId="{A03DE199-0D12-4023-9782-350DA415A4FB}" type="presParOf" srcId="{255ACE70-7306-4F95-806F-929CDC5DFE9C}" destId="{F3A7AC7B-7FA8-43C8-B8B0-A780678C9E7D}" srcOrd="0" destOrd="0" presId="urn:microsoft.com/office/officeart/2005/8/layout/chevron2"/>
    <dgm:cxn modelId="{6C55B99C-73C8-4239-8162-FD6246389A9D}" type="presParOf" srcId="{255ACE70-7306-4F95-806F-929CDC5DFE9C}" destId="{5692C127-3F18-47E7-B325-63322AC7BA09}" srcOrd="1" destOrd="0" presId="urn:microsoft.com/office/officeart/2005/8/layout/chevron2"/>
    <dgm:cxn modelId="{BB87B4C1-9E5F-4703-AF4F-82904C39114E}" type="presParOf" srcId="{A2D2D7A9-9D7A-4FDA-B013-2BDF9955292F}" destId="{DE59D9AE-9867-4E5A-A077-72772A083DF5}" srcOrd="1" destOrd="0" presId="urn:microsoft.com/office/officeart/2005/8/layout/chevron2"/>
    <dgm:cxn modelId="{6A1D733E-568F-4946-892E-B3203AE0466D}" type="presParOf" srcId="{A2D2D7A9-9D7A-4FDA-B013-2BDF9955292F}" destId="{E1F6E529-72FB-46FE-A4C9-EB3F2BCA239E}" srcOrd="2" destOrd="0" presId="urn:microsoft.com/office/officeart/2005/8/layout/chevron2"/>
    <dgm:cxn modelId="{564D05E7-F1B7-4194-81D2-2864486D1D2E}" type="presParOf" srcId="{E1F6E529-72FB-46FE-A4C9-EB3F2BCA239E}" destId="{1FBAC36D-7D4E-4E1A-85F1-6927EE9FFCE8}" srcOrd="0" destOrd="0" presId="urn:microsoft.com/office/officeart/2005/8/layout/chevron2"/>
    <dgm:cxn modelId="{344FD717-6832-47B5-A78E-424977C1ACAE}" type="presParOf" srcId="{E1F6E529-72FB-46FE-A4C9-EB3F2BCA239E}" destId="{BCFEAAFE-6460-4506-9B52-53844B19A49F}" srcOrd="1" destOrd="0" presId="urn:microsoft.com/office/officeart/2005/8/layout/chevron2"/>
    <dgm:cxn modelId="{18F55278-AB3A-4332-9406-B725908A7549}" type="presParOf" srcId="{A2D2D7A9-9D7A-4FDA-B013-2BDF9955292F}" destId="{EBB890FE-18AE-4461-A372-B3FB815E0237}" srcOrd="3" destOrd="0" presId="urn:microsoft.com/office/officeart/2005/8/layout/chevron2"/>
    <dgm:cxn modelId="{DEA3A296-D73A-4633-BC95-14570823DEE7}" type="presParOf" srcId="{A2D2D7A9-9D7A-4FDA-B013-2BDF9955292F}" destId="{15DFF967-B2D2-4FE1-9969-EBA5C3391F3F}" srcOrd="4" destOrd="0" presId="urn:microsoft.com/office/officeart/2005/8/layout/chevron2"/>
    <dgm:cxn modelId="{7CEFCA7B-E78A-44D2-8537-A44204BCC49A}" type="presParOf" srcId="{15DFF967-B2D2-4FE1-9969-EBA5C3391F3F}" destId="{B200D1E6-EC57-40EA-9BB6-56DA1C54F2B0}" srcOrd="0" destOrd="0" presId="urn:microsoft.com/office/officeart/2005/8/layout/chevron2"/>
    <dgm:cxn modelId="{637084D7-7131-458D-B1B6-FB775648C65B}" type="presParOf" srcId="{15DFF967-B2D2-4FE1-9969-EBA5C3391F3F}" destId="{20CF6CF7-1808-474C-A9C8-56D019A35F1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FD4CB-E804-4297-8AC4-563FE8E192C1}">
      <dsp:nvSpPr>
        <dsp:cNvPr id="0" name=""/>
        <dsp:cNvSpPr/>
      </dsp:nvSpPr>
      <dsp:spPr>
        <a:xfrm>
          <a:off x="-2895654" y="-446163"/>
          <a:ext cx="3454904" cy="3454904"/>
        </a:xfrm>
        <a:prstGeom prst="blockArc">
          <a:avLst>
            <a:gd name="adj1" fmla="val 18900000"/>
            <a:gd name="adj2" fmla="val 2700000"/>
            <a:gd name="adj3" fmla="val 62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B0637-D760-44A1-B51A-6AF5F8A0BD9B}">
      <dsp:nvSpPr>
        <dsp:cNvPr id="0" name=""/>
        <dsp:cNvSpPr/>
      </dsp:nvSpPr>
      <dsp:spPr>
        <a:xfrm>
          <a:off x="293461" y="197010"/>
          <a:ext cx="3518932" cy="394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18" tIns="15240" rIns="15240" bIns="1524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статья 5 ФЗ от 28.11.2025 № 426-ФЗ «О федеральном бюджете на 2026 год и на плановый период 2027 и 2028 годов»</a:t>
          </a:r>
          <a:endParaRPr lang="ru-RU" sz="600" kern="1200" dirty="0"/>
        </a:p>
      </dsp:txBody>
      <dsp:txXfrm>
        <a:off x="293461" y="197010"/>
        <a:ext cx="3518932" cy="394226"/>
      </dsp:txXfrm>
    </dsp:sp>
    <dsp:sp modelId="{1BD5C241-B927-4487-8A9D-4F0BD570B57D}">
      <dsp:nvSpPr>
        <dsp:cNvPr id="0" name=""/>
        <dsp:cNvSpPr/>
      </dsp:nvSpPr>
      <dsp:spPr>
        <a:xfrm>
          <a:off x="47069" y="147732"/>
          <a:ext cx="492783" cy="4927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885862-3A51-43D5-9CEB-BE1B9E3E9515}">
      <dsp:nvSpPr>
        <dsp:cNvPr id="0" name=""/>
        <dsp:cNvSpPr/>
      </dsp:nvSpPr>
      <dsp:spPr>
        <a:xfrm>
          <a:off x="519481" y="788453"/>
          <a:ext cx="3292912" cy="394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18" tIns="15240" rIns="15240" bIns="1524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Областной закон Ростовской области от 23.12.2025 № 394-ЗС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 «Об областном бюджете на 2026 год и на плановый период 2027 и 2028 годов» </a:t>
          </a:r>
        </a:p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Решения о бюджете муниципальных образований </a:t>
          </a:r>
          <a:endParaRPr lang="ru-RU" sz="600" kern="1200" dirty="0"/>
        </a:p>
      </dsp:txBody>
      <dsp:txXfrm>
        <a:off x="519481" y="788453"/>
        <a:ext cx="3292912" cy="394226"/>
      </dsp:txXfrm>
    </dsp:sp>
    <dsp:sp modelId="{01E1B094-5E93-40BD-B980-00E3375D998D}">
      <dsp:nvSpPr>
        <dsp:cNvPr id="0" name=""/>
        <dsp:cNvSpPr/>
      </dsp:nvSpPr>
      <dsp:spPr>
        <a:xfrm>
          <a:off x="273089" y="739175"/>
          <a:ext cx="492783" cy="4927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76779-84A8-45E7-B681-BFE01CE37287}">
      <dsp:nvSpPr>
        <dsp:cNvPr id="0" name=""/>
        <dsp:cNvSpPr/>
      </dsp:nvSpPr>
      <dsp:spPr>
        <a:xfrm>
          <a:off x="519481" y="1379897"/>
          <a:ext cx="3292912" cy="394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18" tIns="15240" rIns="15240" bIns="1524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отдельные федеральные законы</a:t>
          </a:r>
          <a:endParaRPr lang="ru-RU" sz="600" kern="1200" dirty="0"/>
        </a:p>
      </dsp:txBody>
      <dsp:txXfrm>
        <a:off x="519481" y="1379897"/>
        <a:ext cx="3292912" cy="394226"/>
      </dsp:txXfrm>
    </dsp:sp>
    <dsp:sp modelId="{1CE95D92-A4B8-4922-9B8D-8E4EF149241C}">
      <dsp:nvSpPr>
        <dsp:cNvPr id="0" name=""/>
        <dsp:cNvSpPr/>
      </dsp:nvSpPr>
      <dsp:spPr>
        <a:xfrm>
          <a:off x="273089" y="1330618"/>
          <a:ext cx="492783" cy="4927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958CD-64D0-46B1-A327-912BCAAD5C42}">
      <dsp:nvSpPr>
        <dsp:cNvPr id="0" name=""/>
        <dsp:cNvSpPr/>
      </dsp:nvSpPr>
      <dsp:spPr>
        <a:xfrm>
          <a:off x="293461" y="1971340"/>
          <a:ext cx="3518932" cy="3942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18" tIns="15240" rIns="15240" bIns="15240" numCol="1" spcCol="1270" anchor="ctr" anchorCtr="0">
          <a:noAutofit/>
        </a:bodyPr>
        <a:lstStyle/>
        <a:p>
          <a:pPr lvl="0" algn="l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00" kern="1200" dirty="0" smtClean="0"/>
            <a:t>отдельные решениям Правительства РФ</a:t>
          </a:r>
          <a:endParaRPr lang="ru-RU" sz="600" kern="1200" dirty="0"/>
        </a:p>
      </dsp:txBody>
      <dsp:txXfrm>
        <a:off x="293461" y="1971340"/>
        <a:ext cx="3518932" cy="394226"/>
      </dsp:txXfrm>
    </dsp:sp>
    <dsp:sp modelId="{1456F157-C784-4FC5-BF87-8E495E130771}">
      <dsp:nvSpPr>
        <dsp:cNvPr id="0" name=""/>
        <dsp:cNvSpPr/>
      </dsp:nvSpPr>
      <dsp:spPr>
        <a:xfrm>
          <a:off x="47069" y="1922061"/>
          <a:ext cx="492783" cy="4927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A7AC7B-7FA8-43C8-B8B0-A780678C9E7D}">
      <dsp:nvSpPr>
        <dsp:cNvPr id="0" name=""/>
        <dsp:cNvSpPr/>
      </dsp:nvSpPr>
      <dsp:spPr>
        <a:xfrm rot="5400000">
          <a:off x="-96366" y="98012"/>
          <a:ext cx="642445" cy="4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</a:t>
          </a:r>
          <a:endParaRPr lang="ru-RU" sz="1300" kern="1200" dirty="0"/>
        </a:p>
      </dsp:txBody>
      <dsp:txXfrm rot="-5400000">
        <a:off x="2" y="226501"/>
        <a:ext cx="449711" cy="192734"/>
      </dsp:txXfrm>
    </dsp:sp>
    <dsp:sp modelId="{5692C127-3F18-47E7-B325-63322AC7BA09}">
      <dsp:nvSpPr>
        <dsp:cNvPr id="0" name=""/>
        <dsp:cNvSpPr/>
      </dsp:nvSpPr>
      <dsp:spPr>
        <a:xfrm rot="5400000">
          <a:off x="2454461" y="-2003104"/>
          <a:ext cx="417589" cy="4427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Государственным (муниципальным) заказчиком </a:t>
          </a:r>
          <a:endParaRPr lang="ru-RU" sz="9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Получателем бюджетных средств</a:t>
          </a:r>
          <a:endParaRPr lang="ru-RU" sz="9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Заказчиком</a:t>
          </a:r>
          <a:endParaRPr lang="ru-RU" sz="9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9712" y="22030"/>
        <a:ext cx="4406703" cy="376819"/>
      </dsp:txXfrm>
    </dsp:sp>
    <dsp:sp modelId="{1FBAC36D-7D4E-4E1A-85F1-6927EE9FFCE8}">
      <dsp:nvSpPr>
        <dsp:cNvPr id="0" name=""/>
        <dsp:cNvSpPr/>
      </dsp:nvSpPr>
      <dsp:spPr>
        <a:xfrm rot="5400000">
          <a:off x="-96366" y="605543"/>
          <a:ext cx="642445" cy="4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II</a:t>
          </a:r>
          <a:endParaRPr lang="ru-RU" sz="1300" kern="1200" dirty="0"/>
        </a:p>
      </dsp:txBody>
      <dsp:txXfrm rot="-5400000">
        <a:off x="2" y="734032"/>
        <a:ext cx="449711" cy="192734"/>
      </dsp:txXfrm>
    </dsp:sp>
    <dsp:sp modelId="{BCFEAAFE-6460-4506-9B52-53844B19A49F}">
      <dsp:nvSpPr>
        <dsp:cNvPr id="0" name=""/>
        <dsp:cNvSpPr/>
      </dsp:nvSpPr>
      <dsp:spPr>
        <a:xfrm rot="5400000">
          <a:off x="2454461" y="-1495572"/>
          <a:ext cx="417589" cy="4427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Участником казначейского сопровождения при наличии разрешения заказчика (получателя бюджетных средств) на самостоятельное утверждение Сведений</a:t>
          </a:r>
          <a:endParaRPr lang="ru-RU" sz="9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9712" y="529562"/>
        <a:ext cx="4406703" cy="376819"/>
      </dsp:txXfrm>
    </dsp:sp>
    <dsp:sp modelId="{B200D1E6-EC57-40EA-9BB6-56DA1C54F2B0}">
      <dsp:nvSpPr>
        <dsp:cNvPr id="0" name=""/>
        <dsp:cNvSpPr/>
      </dsp:nvSpPr>
      <dsp:spPr>
        <a:xfrm rot="5400000">
          <a:off x="-96366" y="1113075"/>
          <a:ext cx="642445" cy="44971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III</a:t>
          </a:r>
          <a:endParaRPr lang="ru-RU" sz="1300" kern="1200" dirty="0"/>
        </a:p>
      </dsp:txBody>
      <dsp:txXfrm rot="-5400000">
        <a:off x="2" y="1241564"/>
        <a:ext cx="449711" cy="192734"/>
      </dsp:txXfrm>
    </dsp:sp>
    <dsp:sp modelId="{20CF6CF7-1808-474C-A9C8-56D019A35F1F}">
      <dsp:nvSpPr>
        <dsp:cNvPr id="0" name=""/>
        <dsp:cNvSpPr/>
      </dsp:nvSpPr>
      <dsp:spPr>
        <a:xfrm rot="5400000">
          <a:off x="2454461" y="-988041"/>
          <a:ext cx="417589" cy="442708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2227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95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Участником казначейского сопровождения при наличии условия о самостоятельном утверждении Сведений в тексте контракта/договора/соглашения</a:t>
          </a:r>
          <a:endParaRPr lang="ru-RU" sz="95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49712" y="1037093"/>
        <a:ext cx="4406703" cy="376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4" y="10"/>
            <a:ext cx="4275981" cy="338199"/>
          </a:xfrm>
          <a:prstGeom prst="rect">
            <a:avLst/>
          </a:prstGeom>
        </p:spPr>
        <p:txBody>
          <a:bodyPr vert="horz" lIns="88222" tIns="44111" rIns="88222" bIns="441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88767" y="10"/>
            <a:ext cx="4275981" cy="338199"/>
          </a:xfrm>
          <a:prstGeom prst="rect">
            <a:avLst/>
          </a:prstGeom>
        </p:spPr>
        <p:txBody>
          <a:bodyPr vert="horz" lIns="88222" tIns="44111" rIns="88222" bIns="44111" rtlCol="0"/>
          <a:lstStyle>
            <a:lvl1pPr algn="r">
              <a:defRPr sz="1200"/>
            </a:lvl1pPr>
          </a:lstStyle>
          <a:p>
            <a:fld id="{1506EA69-907D-48C1-9B34-12547512CE66}" type="datetimeFigureOut">
              <a:rPr lang="ru-RU" smtClean="0"/>
              <a:t>04.03.2026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4" y="6397565"/>
            <a:ext cx="4275981" cy="338198"/>
          </a:xfrm>
          <a:prstGeom prst="rect">
            <a:avLst/>
          </a:prstGeom>
        </p:spPr>
        <p:txBody>
          <a:bodyPr vert="horz" lIns="88222" tIns="44111" rIns="88222" bIns="441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88767" y="6397565"/>
            <a:ext cx="4275981" cy="338198"/>
          </a:xfrm>
          <a:prstGeom prst="rect">
            <a:avLst/>
          </a:prstGeom>
        </p:spPr>
        <p:txBody>
          <a:bodyPr vert="horz" lIns="88222" tIns="44111" rIns="88222" bIns="44111" rtlCol="0" anchor="b"/>
          <a:lstStyle>
            <a:lvl1pPr algn="r">
              <a:defRPr sz="1200"/>
            </a:lvl1pPr>
          </a:lstStyle>
          <a:p>
            <a:fld id="{B4CE4528-4EF9-4B34-A432-AB141A087C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4797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0"/>
            <a:ext cx="4275764" cy="336129"/>
          </a:xfrm>
          <a:prstGeom prst="rect">
            <a:avLst/>
          </a:prstGeom>
        </p:spPr>
        <p:txBody>
          <a:bodyPr vert="horz" lIns="163757" tIns="81878" rIns="163757" bIns="81878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7835" y="10"/>
            <a:ext cx="4275764" cy="336129"/>
          </a:xfrm>
          <a:prstGeom prst="rect">
            <a:avLst/>
          </a:prstGeom>
        </p:spPr>
        <p:txBody>
          <a:bodyPr vert="horz" lIns="163757" tIns="81878" rIns="163757" bIns="8187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04.03.2026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4650" y="842963"/>
            <a:ext cx="4037013" cy="2271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3757" tIns="81878" rIns="163757" bIns="818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103" y="3242663"/>
            <a:ext cx="7894136" cy="2652785"/>
          </a:xfrm>
          <a:prstGeom prst="rect">
            <a:avLst/>
          </a:prstGeom>
        </p:spPr>
        <p:txBody>
          <a:bodyPr vert="horz" lIns="163757" tIns="81878" rIns="163757" bIns="8187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399644"/>
            <a:ext cx="4275764" cy="336129"/>
          </a:xfrm>
          <a:prstGeom prst="rect">
            <a:avLst/>
          </a:prstGeom>
        </p:spPr>
        <p:txBody>
          <a:bodyPr vert="horz" lIns="163757" tIns="81878" rIns="163757" bIns="81878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7835" y="6399644"/>
            <a:ext cx="4275764" cy="336129"/>
          </a:xfrm>
          <a:prstGeom prst="rect">
            <a:avLst/>
          </a:prstGeom>
        </p:spPr>
        <p:txBody>
          <a:bodyPr vert="horz" lIns="163757" tIns="81878" rIns="163757" bIns="8187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21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4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3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60373" y="3017715"/>
            <a:ext cx="1845056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288292" y="3017713"/>
            <a:ext cx="1326135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3/4/2026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943" y="72109"/>
            <a:ext cx="4765360" cy="1384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383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5837" y="228341"/>
            <a:ext cx="374777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7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7C300-C2ED-40BC-933E-ECB019E51E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8"/>
          <p:cNvSpPr/>
          <p:nvPr userDrawn="1"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2595" y="3045301"/>
            <a:ext cx="2294055" cy="218569"/>
          </a:xfrm>
          <a:prstGeom prst="rect">
            <a:avLst/>
          </a:prstGeom>
          <a:noFill/>
        </p:spPr>
        <p:txBody>
          <a:bodyPr wrap="square" lIns="91418" tIns="45710" rIns="91418" bIns="45710" rtlCol="0">
            <a:spAutoFit/>
          </a:bodyPr>
          <a:lstStyle/>
          <a:p>
            <a:pPr defTabSz="914180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98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422808" y="543714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950DC-38B5-4ACC-A471-74244E4F3E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6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734017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133713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9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2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78FF4-FC70-48EB-9149-3E7367DC04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6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85EB4-B16F-4D78-B18A-1B9946D653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2435-1D1C-4AA7-A79A-57EEBBBEAE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9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5837" y="228341"/>
            <a:ext cx="374777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7C300-C2ED-40BC-933E-ECB019E51E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8"/>
          <p:cNvSpPr/>
          <p:nvPr userDrawn="1"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2594" y="3045301"/>
            <a:ext cx="2294055" cy="21856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16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422808" y="543713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950DC-38B5-4ACC-A471-74244E4F3E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71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4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1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78FF4-FC70-48EB-9149-3E7367DC04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457"/>
          </a:xfrm>
        </p:spPr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85EB4-B16F-4D78-B18A-1B9946D653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0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62435-1D1C-4AA7-A79A-57EEBBBEAE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59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96399" y="3007496"/>
            <a:ext cx="1297305" cy="328682"/>
          </a:xfrm>
          <a:prstGeom prst="rect">
            <a:avLst/>
          </a:prstGeom>
        </p:spPr>
        <p:txBody>
          <a:bodyPr lIns="46668" tIns="23333" rIns="46668" bIns="23333"/>
          <a:lstStyle/>
          <a:p>
            <a:pPr>
              <a:defRPr/>
            </a:pPr>
            <a:fld id="{57A4B845-2E46-4FAA-85A6-E2641D73D2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04.03.2026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09921" y="3007496"/>
            <a:ext cx="1945958" cy="328682"/>
          </a:xfrm>
          <a:prstGeom prst="rect">
            <a:avLst/>
          </a:prstGeom>
        </p:spPr>
        <p:txBody>
          <a:bodyPr lIns="46668" tIns="23333" rIns="46668" bIns="2333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24732" y="3094625"/>
            <a:ext cx="113334" cy="844619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6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81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45">
        <a:defRPr>
          <a:latin typeface="+mn-lt"/>
          <a:ea typeface="+mn-ea"/>
          <a:cs typeface="+mn-cs"/>
        </a:defRPr>
      </a:lvl2pPr>
      <a:lvl3pPr marL="914290">
        <a:defRPr>
          <a:latin typeface="+mn-lt"/>
          <a:ea typeface="+mn-ea"/>
          <a:cs typeface="+mn-cs"/>
        </a:defRPr>
      </a:lvl3pPr>
      <a:lvl4pPr marL="1371435">
        <a:defRPr>
          <a:latin typeface="+mn-lt"/>
          <a:ea typeface="+mn-ea"/>
          <a:cs typeface="+mn-cs"/>
        </a:defRPr>
      </a:lvl4pPr>
      <a:lvl5pPr marL="1828579">
        <a:defRPr>
          <a:latin typeface="+mn-lt"/>
          <a:ea typeface="+mn-ea"/>
          <a:cs typeface="+mn-cs"/>
        </a:defRPr>
      </a:lvl5pPr>
      <a:lvl6pPr marL="2285724">
        <a:defRPr>
          <a:latin typeface="+mn-lt"/>
          <a:ea typeface="+mn-ea"/>
          <a:cs typeface="+mn-cs"/>
        </a:defRPr>
      </a:lvl6pPr>
      <a:lvl7pPr marL="2742869">
        <a:defRPr>
          <a:latin typeface="+mn-lt"/>
          <a:ea typeface="+mn-ea"/>
          <a:cs typeface="+mn-cs"/>
        </a:defRPr>
      </a:lvl7pPr>
      <a:lvl8pPr marL="3200014">
        <a:defRPr>
          <a:latin typeface="+mn-lt"/>
          <a:ea typeface="+mn-ea"/>
          <a:cs typeface="+mn-cs"/>
        </a:defRPr>
      </a:lvl8pPr>
      <a:lvl9pPr marL="3657159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25838" y="19761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0"/>
            <a:fld id="{32CE50C1-31E1-4CEC-9B76-56B5703C48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0"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80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18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:\УФК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/>
          <p:cNvSpPr/>
          <p:nvPr/>
        </p:nvSpPr>
        <p:spPr>
          <a:xfrm>
            <a:off x="4519474" y="207610"/>
            <a:ext cx="1240523" cy="27525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0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 defTabSz="914180"/>
            <a:endParaRPr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95" y="3045301"/>
            <a:ext cx="2294055" cy="218569"/>
          </a:xfrm>
          <a:prstGeom prst="rect">
            <a:avLst/>
          </a:prstGeom>
          <a:noFill/>
        </p:spPr>
        <p:txBody>
          <a:bodyPr wrap="square" lIns="91418" tIns="45710" rIns="91418" bIns="45710" rtlCol="0">
            <a:spAutoFit/>
          </a:bodyPr>
          <a:lstStyle/>
          <a:p>
            <a:pPr defTabSz="914180"/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08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090" eaLnBrk="1" hangingPunct="1">
        <a:defRPr>
          <a:latin typeface="+mn-lt"/>
          <a:ea typeface="+mn-ea"/>
          <a:cs typeface="+mn-cs"/>
        </a:defRPr>
      </a:lvl2pPr>
      <a:lvl3pPr marL="914180" eaLnBrk="1" hangingPunct="1">
        <a:defRPr>
          <a:latin typeface="+mn-lt"/>
          <a:ea typeface="+mn-ea"/>
          <a:cs typeface="+mn-cs"/>
        </a:defRPr>
      </a:lvl3pPr>
      <a:lvl4pPr marL="1371269" eaLnBrk="1" hangingPunct="1">
        <a:defRPr>
          <a:latin typeface="+mn-lt"/>
          <a:ea typeface="+mn-ea"/>
          <a:cs typeface="+mn-cs"/>
        </a:defRPr>
      </a:lvl4pPr>
      <a:lvl5pPr marL="1828358" eaLnBrk="1" hangingPunct="1">
        <a:defRPr>
          <a:latin typeface="+mn-lt"/>
          <a:ea typeface="+mn-ea"/>
          <a:cs typeface="+mn-cs"/>
        </a:defRPr>
      </a:lvl5pPr>
      <a:lvl6pPr marL="2285448" eaLnBrk="1" hangingPunct="1">
        <a:defRPr>
          <a:latin typeface="+mn-lt"/>
          <a:ea typeface="+mn-ea"/>
          <a:cs typeface="+mn-cs"/>
        </a:defRPr>
      </a:lvl6pPr>
      <a:lvl7pPr marL="2742538" eaLnBrk="1" hangingPunct="1">
        <a:defRPr>
          <a:latin typeface="+mn-lt"/>
          <a:ea typeface="+mn-ea"/>
          <a:cs typeface="+mn-cs"/>
        </a:defRPr>
      </a:lvl7pPr>
      <a:lvl8pPr marL="3199628" eaLnBrk="1" hangingPunct="1">
        <a:defRPr>
          <a:latin typeface="+mn-lt"/>
          <a:ea typeface="+mn-ea"/>
          <a:cs typeface="+mn-cs"/>
        </a:defRPr>
      </a:lvl8pPr>
      <a:lvl9pPr marL="3656718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090" eaLnBrk="1" hangingPunct="1">
        <a:defRPr>
          <a:latin typeface="+mn-lt"/>
          <a:ea typeface="+mn-ea"/>
          <a:cs typeface="+mn-cs"/>
        </a:defRPr>
      </a:lvl2pPr>
      <a:lvl3pPr marL="914180" eaLnBrk="1" hangingPunct="1">
        <a:defRPr>
          <a:latin typeface="+mn-lt"/>
          <a:ea typeface="+mn-ea"/>
          <a:cs typeface="+mn-cs"/>
        </a:defRPr>
      </a:lvl3pPr>
      <a:lvl4pPr marL="1371269" eaLnBrk="1" hangingPunct="1">
        <a:defRPr>
          <a:latin typeface="+mn-lt"/>
          <a:ea typeface="+mn-ea"/>
          <a:cs typeface="+mn-cs"/>
        </a:defRPr>
      </a:lvl4pPr>
      <a:lvl5pPr marL="1828358" eaLnBrk="1" hangingPunct="1">
        <a:defRPr>
          <a:latin typeface="+mn-lt"/>
          <a:ea typeface="+mn-ea"/>
          <a:cs typeface="+mn-cs"/>
        </a:defRPr>
      </a:lvl5pPr>
      <a:lvl6pPr marL="2285448" eaLnBrk="1" hangingPunct="1">
        <a:defRPr>
          <a:latin typeface="+mn-lt"/>
          <a:ea typeface="+mn-ea"/>
          <a:cs typeface="+mn-cs"/>
        </a:defRPr>
      </a:lvl6pPr>
      <a:lvl7pPr marL="2742538" eaLnBrk="1" hangingPunct="1">
        <a:defRPr>
          <a:latin typeface="+mn-lt"/>
          <a:ea typeface="+mn-ea"/>
          <a:cs typeface="+mn-cs"/>
        </a:defRPr>
      </a:lvl7pPr>
      <a:lvl8pPr marL="3199628" eaLnBrk="1" hangingPunct="1">
        <a:defRPr>
          <a:latin typeface="+mn-lt"/>
          <a:ea typeface="+mn-ea"/>
          <a:cs typeface="+mn-cs"/>
        </a:defRPr>
      </a:lvl8pPr>
      <a:lvl9pPr marL="3656718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25837" y="19761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6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E50C1-31E1-4CEC-9B76-56B5703C489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04.03.2026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281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E:\УФК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8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9"/>
          <p:cNvSpPr/>
          <p:nvPr/>
        </p:nvSpPr>
        <p:spPr>
          <a:xfrm>
            <a:off x="4519473" y="207610"/>
            <a:ext cx="1240523" cy="27525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594" y="3045301"/>
            <a:ext cx="2294055" cy="21856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800" dirty="0">
                <a:solidFill>
                  <a:prstClr val="white">
                    <a:lumMod val="65000"/>
                  </a:prstClr>
                </a:solidFill>
              </a:rPr>
              <a:t>rostov.roskazna.ru</a:t>
            </a:r>
            <a:endParaRPr lang="ru-RU" sz="800" dirty="0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25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145" eaLnBrk="1" hangingPunct="1">
        <a:defRPr>
          <a:latin typeface="+mn-lt"/>
          <a:ea typeface="+mn-ea"/>
          <a:cs typeface="+mn-cs"/>
        </a:defRPr>
      </a:lvl2pPr>
      <a:lvl3pPr marL="914290" eaLnBrk="1" hangingPunct="1">
        <a:defRPr>
          <a:latin typeface="+mn-lt"/>
          <a:ea typeface="+mn-ea"/>
          <a:cs typeface="+mn-cs"/>
        </a:defRPr>
      </a:lvl3pPr>
      <a:lvl4pPr marL="1371435" eaLnBrk="1" hangingPunct="1">
        <a:defRPr>
          <a:latin typeface="+mn-lt"/>
          <a:ea typeface="+mn-ea"/>
          <a:cs typeface="+mn-cs"/>
        </a:defRPr>
      </a:lvl4pPr>
      <a:lvl5pPr marL="1828579" eaLnBrk="1" hangingPunct="1">
        <a:defRPr>
          <a:latin typeface="+mn-lt"/>
          <a:ea typeface="+mn-ea"/>
          <a:cs typeface="+mn-cs"/>
        </a:defRPr>
      </a:lvl5pPr>
      <a:lvl6pPr marL="2285724" eaLnBrk="1" hangingPunct="1">
        <a:defRPr>
          <a:latin typeface="+mn-lt"/>
          <a:ea typeface="+mn-ea"/>
          <a:cs typeface="+mn-cs"/>
        </a:defRPr>
      </a:lvl6pPr>
      <a:lvl7pPr marL="2742869" eaLnBrk="1" hangingPunct="1">
        <a:defRPr>
          <a:latin typeface="+mn-lt"/>
          <a:ea typeface="+mn-ea"/>
          <a:cs typeface="+mn-cs"/>
        </a:defRPr>
      </a:lvl7pPr>
      <a:lvl8pPr marL="3200014" eaLnBrk="1" hangingPunct="1">
        <a:defRPr>
          <a:latin typeface="+mn-lt"/>
          <a:ea typeface="+mn-ea"/>
          <a:cs typeface="+mn-cs"/>
        </a:defRPr>
      </a:lvl8pPr>
      <a:lvl9pPr marL="365715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145" eaLnBrk="1" hangingPunct="1">
        <a:defRPr>
          <a:latin typeface="+mn-lt"/>
          <a:ea typeface="+mn-ea"/>
          <a:cs typeface="+mn-cs"/>
        </a:defRPr>
      </a:lvl2pPr>
      <a:lvl3pPr marL="914290" eaLnBrk="1" hangingPunct="1">
        <a:defRPr>
          <a:latin typeface="+mn-lt"/>
          <a:ea typeface="+mn-ea"/>
          <a:cs typeface="+mn-cs"/>
        </a:defRPr>
      </a:lvl3pPr>
      <a:lvl4pPr marL="1371435" eaLnBrk="1" hangingPunct="1">
        <a:defRPr>
          <a:latin typeface="+mn-lt"/>
          <a:ea typeface="+mn-ea"/>
          <a:cs typeface="+mn-cs"/>
        </a:defRPr>
      </a:lvl4pPr>
      <a:lvl5pPr marL="1828579" eaLnBrk="1" hangingPunct="1">
        <a:defRPr>
          <a:latin typeface="+mn-lt"/>
          <a:ea typeface="+mn-ea"/>
          <a:cs typeface="+mn-cs"/>
        </a:defRPr>
      </a:lvl5pPr>
      <a:lvl6pPr marL="2285724" eaLnBrk="1" hangingPunct="1">
        <a:defRPr>
          <a:latin typeface="+mn-lt"/>
          <a:ea typeface="+mn-ea"/>
          <a:cs typeface="+mn-cs"/>
        </a:defRPr>
      </a:lvl6pPr>
      <a:lvl7pPr marL="2742869" eaLnBrk="1" hangingPunct="1">
        <a:defRPr>
          <a:latin typeface="+mn-lt"/>
          <a:ea typeface="+mn-ea"/>
          <a:cs typeface="+mn-cs"/>
        </a:defRPr>
      </a:lvl7pPr>
      <a:lvl8pPr marL="3200014" eaLnBrk="1" hangingPunct="1">
        <a:defRPr>
          <a:latin typeface="+mn-lt"/>
          <a:ea typeface="+mn-ea"/>
          <a:cs typeface="+mn-cs"/>
        </a:defRPr>
      </a:lvl8pPr>
      <a:lvl9pPr marL="365715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95710&amp;dst=6737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stov.roskazna.gov.ru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#P92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hyperlink" Target="#P188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login.consultant.ru/link/?req=doc&amp;base=LAW&amp;n=515974&amp;dst=100523" TargetMode="Externa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5974&amp;dst=100884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37977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Прямоугольник 3"/>
          <p:cNvSpPr>
            <a:spLocks noChangeArrowheads="1"/>
          </p:cNvSpPr>
          <p:nvPr/>
        </p:nvSpPr>
        <p:spPr bwMode="auto">
          <a:xfrm>
            <a:off x="215900" y="1089025"/>
            <a:ext cx="5429782" cy="124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7647" tIns="28823" rIns="57647" bIns="28823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180146" indent="-180146" defTabSz="914070">
              <a:buFont typeface="Wingdings" panose="05000000000000000000" pitchFamily="2" charset="2"/>
              <a:buChar char="ü"/>
            </a:pPr>
            <a:endParaRPr lang="ru-RU" sz="900" dirty="0">
              <a:solidFill>
                <a:srgbClr val="EEECE1">
                  <a:lumMod val="50000"/>
                </a:srgbClr>
              </a:solidFill>
              <a:latin typeface="Segoe UI Light" panose="020B0502040204020203" pitchFamily="34" charset="0"/>
              <a:cs typeface="Segoe UI Light" panose="020B0502040204020203" pitchFamily="34" charset="0"/>
              <a:sym typeface="Helvetica Neue Medium"/>
            </a:endParaRPr>
          </a:p>
          <a:p>
            <a:pPr algn="ctr" defTabSz="914070">
              <a:buNone/>
            </a:pP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средств </a:t>
            </a:r>
          </a:p>
          <a:p>
            <a:pPr algn="ctr" defTabSz="914070">
              <a:buNone/>
            </a:pPr>
            <a:r>
              <a:rPr lang="ru-RU" sz="20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2026 году</a:t>
            </a:r>
            <a:endParaRPr lang="ru-RU" sz="2000" b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Helvetica Neue Medium"/>
            </a:endParaRPr>
          </a:p>
          <a:p>
            <a:pPr algn="ctr" defTabSz="914070">
              <a:buNone/>
            </a:pPr>
            <a:endParaRPr lang="ru-RU" sz="900" b="1" dirty="0">
              <a:solidFill>
                <a:srgbClr val="125194"/>
              </a:solidFill>
              <a:latin typeface="Arial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3324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solidFill>
                  <a:srgbClr val="DDDDDD"/>
                </a:solidFill>
              </a:rPr>
              <a:t>8</a:t>
            </a:r>
            <a:endParaRPr lang="ru-RU" sz="800" b="1" dirty="0" smtClean="0">
              <a:solidFill>
                <a:srgbClr val="DDDDD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8900" y="63991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       Статья </a:t>
            </a:r>
            <a:r>
              <a:rPr lang="ru-RU" sz="1000" b="1" dirty="0"/>
              <a:t>6. Понятия и термины, применяемые в </a:t>
            </a:r>
            <a:r>
              <a:rPr lang="ru-RU" sz="1000" b="1" dirty="0" smtClean="0"/>
              <a:t>Бюджетном  </a:t>
            </a:r>
          </a:p>
          <a:p>
            <a:r>
              <a:rPr lang="ru-RU" sz="1000" b="1" dirty="0"/>
              <a:t> </a:t>
            </a:r>
            <a:r>
              <a:rPr lang="ru-RU" sz="1000" b="1" dirty="0" smtClean="0"/>
              <a:t>       Кодексе        </a:t>
            </a:r>
            <a:endParaRPr lang="ru-RU" sz="1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5900" y="555626"/>
            <a:ext cx="528322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800" b="1" dirty="0"/>
              <a:t> </a:t>
            </a:r>
          </a:p>
          <a:p>
            <a:pPr algn="just"/>
            <a:r>
              <a:rPr lang="ru-RU" sz="1000" dirty="0" smtClean="0"/>
              <a:t>- участник </a:t>
            </a:r>
            <a:r>
              <a:rPr lang="ru-RU" sz="1000" dirty="0"/>
              <a:t>казначейского сопровождения - юридическое лицо, индивидуальный предприниматель, физическое лицо - производитель товаров, работ, услуг, получающие средства, определенные в соответствии с </a:t>
            </a:r>
            <a:r>
              <a:rPr lang="ru-RU" sz="1000" dirty="0">
                <a:hlinkClick r:id="rId3"/>
              </a:rPr>
              <a:t>главой 24.4 </a:t>
            </a:r>
            <a:r>
              <a:rPr lang="ru-RU" sz="1000" dirty="0" smtClean="0">
                <a:hlinkClick r:id="rId3"/>
              </a:rPr>
              <a:t>Бюджетного </a:t>
            </a:r>
            <a:r>
              <a:rPr lang="ru-RU" sz="1000" dirty="0">
                <a:hlinkClick r:id="rId3"/>
              </a:rPr>
              <a:t>Кодекса, использование которых осуществляется после подтверждения на соответствие условиям и (или) целям, установленным при предоставлении средств;</a:t>
            </a:r>
          </a:p>
          <a:p>
            <a:pPr algn="just"/>
            <a:r>
              <a:rPr lang="ru-RU" sz="1000" dirty="0"/>
              <a:t> </a:t>
            </a:r>
            <a:endParaRPr lang="ru-RU" sz="1000" dirty="0" smtClean="0"/>
          </a:p>
          <a:p>
            <a:pPr algn="just"/>
            <a:endParaRPr lang="ru-RU" sz="1000" dirty="0"/>
          </a:p>
          <a:p>
            <a:pPr algn="just"/>
            <a:r>
              <a:rPr lang="ru-RU" sz="1000" dirty="0" smtClean="0"/>
              <a:t>- казначейское </a:t>
            </a:r>
            <a:r>
              <a:rPr lang="ru-RU" sz="1000" dirty="0"/>
              <a:t>сопровождение - </a:t>
            </a:r>
            <a:r>
              <a:rPr lang="ru-RU" sz="1000" dirty="0">
                <a:hlinkClick r:id="rId3"/>
              </a:rPr>
              <a:t>проведение Федеральным казначейством (финансовыми органами субъектов Российской Федерации (муниципальных образований) операций с денежными средствами участника казначейского сопровождения;</a:t>
            </a:r>
          </a:p>
          <a:p>
            <a:pPr lvl="0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64757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92100" y="2587953"/>
            <a:ext cx="5334000" cy="4060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58900" y="63991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2"/>
                </a:solidFill>
              </a:rPr>
              <a:t>Перечень нормативных правовых актов, регулирующих вопросы казначейского сопровождения </a:t>
            </a:r>
            <a:r>
              <a:rPr lang="ru-RU" sz="1200" dirty="0" smtClean="0">
                <a:solidFill>
                  <a:schemeClr val="tx2"/>
                </a:solidFill>
              </a:rPr>
              <a:t>средств.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593" y="631826"/>
            <a:ext cx="5543507" cy="2057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00" dirty="0" smtClean="0"/>
              <a:t>1. Глава 24.4 Бюджетного кодекса </a:t>
            </a:r>
            <a:r>
              <a:rPr lang="ru-RU" sz="700" dirty="0"/>
              <a:t>РФ</a:t>
            </a:r>
            <a:r>
              <a:rPr lang="ru-RU" sz="700" dirty="0" smtClean="0"/>
              <a:t>. </a:t>
            </a:r>
            <a:endParaRPr lang="ru-RU" sz="700" dirty="0">
              <a:solidFill>
                <a:srgbClr val="FF0000"/>
              </a:solidFill>
            </a:endParaRPr>
          </a:p>
          <a:p>
            <a:r>
              <a:rPr lang="ru-RU" sz="700" dirty="0"/>
              <a:t>2. Постановление Правительства Российской Федерации от 24 ноября 2021 г. N 2024 "О правилах казначейского сопровождения".</a:t>
            </a:r>
          </a:p>
          <a:p>
            <a:r>
              <a:rPr lang="ru-RU" sz="700" dirty="0"/>
              <a:t>3. </a:t>
            </a:r>
            <a:r>
              <a:rPr lang="ru-RU" sz="700" dirty="0" smtClean="0"/>
              <a:t>Постановление </a:t>
            </a:r>
            <a:r>
              <a:rPr lang="ru-RU" sz="700" dirty="0"/>
              <a:t>Правительства Российской Федерации от 25 декабря 2021 г. N 2483 "Об утверждении правил проведения казначейского мониторинга и применения мер реагирования в целях недопущения финансовых нарушений участниками казначейского сопровождения".</a:t>
            </a:r>
          </a:p>
          <a:p>
            <a:r>
              <a:rPr lang="ru-RU" sz="700" dirty="0"/>
              <a:t>4. Приказ Министерства финансов Российской Федерации от 23.06.2025 N 76н "Об утверждении Порядка формирования и ведения классификатора признаков финансовых нарушений участников казначейского сопровождения" </a:t>
            </a:r>
          </a:p>
          <a:p>
            <a:r>
              <a:rPr lang="ru-RU" sz="700" dirty="0"/>
              <a:t>5. </a:t>
            </a:r>
            <a:r>
              <a:rPr lang="ru-RU" sz="700" dirty="0" smtClean="0"/>
              <a:t>Приказ </a:t>
            </a:r>
            <a:r>
              <a:rPr lang="ru-RU" sz="700" dirty="0"/>
              <a:t>Министерства финансов Российской Федерации от 17 декабря 2021 г. N 214н "Об утверждении Порядка осуществления территориальными органами Федерального казначейства санкционирования операций со средствами участников казначейского сопровождения" </a:t>
            </a:r>
          </a:p>
          <a:p>
            <a:r>
              <a:rPr lang="ru-RU" sz="700" dirty="0"/>
              <a:t>6. </a:t>
            </a:r>
            <a:r>
              <a:rPr lang="ru-RU" sz="700" dirty="0" smtClean="0"/>
              <a:t>Приказ </a:t>
            </a:r>
            <a:r>
              <a:rPr lang="ru-RU" sz="700" dirty="0"/>
              <a:t>Министерства финансов Российской Федерации от 2 декабря 2021 г. N 205н "Об утверждении </a:t>
            </a:r>
            <a:r>
              <a:rPr lang="ru-RU" sz="700" dirty="0" smtClean="0"/>
              <a:t>Порядка </a:t>
            </a:r>
            <a:r>
              <a:rPr lang="ru-RU" sz="700" dirty="0"/>
              <a:t>формирования идентификатора государственного контракта, договора (соглашения) при казначейском сопровождении средств" </a:t>
            </a:r>
          </a:p>
          <a:p>
            <a:r>
              <a:rPr lang="ru-RU" sz="700" dirty="0"/>
              <a:t>7. Приказ Федерального казначейства от 15 декабря 2021 г. N 40н "Об утверждении Порядка казначейского обслуживания операций со средствами участников казначейского сопровождения".</a:t>
            </a:r>
          </a:p>
          <a:p>
            <a:r>
              <a:rPr lang="ru-RU" sz="700" dirty="0"/>
              <a:t>8. Приказ Федерального казначейства от 22 декабря 2021 г. N 44н "Об утверждении Порядка открытия лицевых счетов территориальными органами Федерального казначейства участникам казначейского сопровождения</a:t>
            </a:r>
            <a:r>
              <a:rPr lang="ru-RU" sz="700" dirty="0" smtClean="0"/>
              <a:t>".</a:t>
            </a:r>
          </a:p>
          <a:p>
            <a:r>
              <a:rPr lang="ru-RU" sz="700" dirty="0" smtClean="0"/>
              <a:t>и др.</a:t>
            </a:r>
            <a:endParaRPr lang="ru-RU" sz="7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100" y="2587953"/>
            <a:ext cx="52070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/>
              <a:t>официальный сайт Управления </a:t>
            </a:r>
            <a:r>
              <a:rPr lang="en-US" sz="800" dirty="0">
                <a:hlinkClick r:id="rId3"/>
              </a:rPr>
              <a:t>https</a:t>
            </a:r>
            <a:r>
              <a:rPr lang="ru-RU" sz="800" dirty="0">
                <a:hlinkClick r:id="rId3"/>
              </a:rPr>
              <a:t>://</a:t>
            </a:r>
            <a:r>
              <a:rPr lang="en-US" sz="800" dirty="0" err="1">
                <a:hlinkClick r:id="rId3"/>
              </a:rPr>
              <a:t>rostov</a:t>
            </a:r>
            <a:r>
              <a:rPr lang="ru-RU" sz="800" dirty="0">
                <a:hlinkClick r:id="rId3"/>
              </a:rPr>
              <a:t>.</a:t>
            </a:r>
            <a:r>
              <a:rPr lang="en-US" sz="800" dirty="0" err="1">
                <a:hlinkClick r:id="rId3"/>
              </a:rPr>
              <a:t>roskazna</a:t>
            </a:r>
            <a:r>
              <a:rPr lang="ru-RU" sz="800" dirty="0">
                <a:hlinkClick r:id="rId3"/>
              </a:rPr>
              <a:t>.</a:t>
            </a:r>
            <a:r>
              <a:rPr lang="en-US" sz="800" dirty="0" err="1">
                <a:hlinkClick r:id="rId3"/>
              </a:rPr>
              <a:t>gov</a:t>
            </a:r>
            <a:r>
              <a:rPr lang="ru-RU" sz="800" dirty="0">
                <a:hlinkClick r:id="rId3"/>
              </a:rPr>
              <a:t>.</a:t>
            </a:r>
            <a:r>
              <a:rPr lang="en-US" sz="800" dirty="0" err="1">
                <a:hlinkClick r:id="rId3"/>
              </a:rPr>
              <a:t>ru</a:t>
            </a:r>
            <a:r>
              <a:rPr lang="ru-RU" sz="800" dirty="0"/>
              <a:t> в разделе «Документы» подразделе «Казначейское сопровождение – Нормативные документы и методические материалы».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DDDDDD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0256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DDDDDD"/>
                </a:solidFill>
              </a:rPr>
              <a:t>4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03539073"/>
              </p:ext>
            </p:extLst>
          </p:nvPr>
        </p:nvGraphicFramePr>
        <p:xfrm>
          <a:off x="960966" y="341136"/>
          <a:ext cx="3843867" cy="2562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358900" y="63991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solidFill>
                  <a:schemeClr val="tx2"/>
                </a:solidFill>
              </a:rPr>
              <a:t>Перечень </a:t>
            </a:r>
            <a:r>
              <a:rPr lang="ru-RU" sz="1200" dirty="0" smtClean="0">
                <a:solidFill>
                  <a:schemeClr val="tx2"/>
                </a:solidFill>
              </a:rPr>
              <a:t>средств, подлежащих казначейскому сопровождению в 2026 году. </a:t>
            </a:r>
            <a:endParaRPr lang="ru-RU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064250" y="154233"/>
            <a:ext cx="3581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</a:rPr>
              <a:t>Изменения на 2026 год</a:t>
            </a:r>
            <a:endParaRPr lang="ru-RU" sz="1200" b="1" dirty="0">
              <a:solidFill>
                <a:srgbClr val="11437F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7342" y="525656"/>
            <a:ext cx="5257800" cy="334769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dirty="0" smtClean="0">
              <a:solidFill>
                <a:schemeClr val="tx1"/>
              </a:solidFill>
            </a:endParaRPr>
          </a:p>
          <a:p>
            <a:pPr algn="ctr"/>
            <a:r>
              <a:rPr lang="ru-RU" sz="750" b="1" dirty="0" smtClean="0">
                <a:solidFill>
                  <a:srgbClr val="4978B1"/>
                </a:solidFill>
              </a:rPr>
              <a:t>Средства, подлежащие казначейскому сопровождению</a:t>
            </a:r>
          </a:p>
          <a:p>
            <a:pPr algn="ctr"/>
            <a:r>
              <a:rPr lang="ru-RU" sz="750" b="1" dirty="0" smtClean="0">
                <a:solidFill>
                  <a:srgbClr val="4978B1"/>
                </a:solidFill>
              </a:rPr>
              <a:t>часть 3 статья 5 Федерального закона «О федеральном бюджете на 2026 год и на плановые периоды 2027 и 2028» </a:t>
            </a:r>
          </a:p>
          <a:p>
            <a:pPr algn="ctr"/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9859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solidFill>
                  <a:srgbClr val="DDDDDD"/>
                </a:solidFill>
              </a:rPr>
              <a:t>6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2982947" y="860120"/>
            <a:ext cx="26176" cy="22101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037766" y="777398"/>
            <a:ext cx="893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2025 год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27981" y="777397"/>
            <a:ext cx="893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2026 год</a:t>
            </a:r>
            <a:endParaRPr lang="ru-RU" sz="1400" dirty="0"/>
          </a:p>
        </p:txBody>
      </p:sp>
      <p:sp>
        <p:nvSpPr>
          <p:cNvPr id="39" name="TextBox 38"/>
          <p:cNvSpPr txBox="1"/>
          <p:nvPr/>
        </p:nvSpPr>
        <p:spPr>
          <a:xfrm>
            <a:off x="162946" y="854343"/>
            <a:ext cx="1066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п.1 ч. 3 ст. 5</a:t>
            </a:r>
            <a:endParaRPr lang="ru-RU" sz="900" b="1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90656" y="1353546"/>
            <a:ext cx="28829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(Муниципальным) контрактам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000,0 тыс.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контрактам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(договорам) БУ/АУ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7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000,00 тыс.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ЮЛ, бюджетные инвестиции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0,00 руб.</a:t>
            </a:r>
            <a:endParaRPr lang="ru-RU" sz="700" b="1" dirty="0"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011" y="1044951"/>
            <a:ext cx="2989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" u="sng" dirty="0" smtClean="0"/>
              <a:t>Источник</a:t>
            </a:r>
            <a:r>
              <a:rPr lang="en-US" sz="800" u="sng" dirty="0"/>
              <a:t>:</a:t>
            </a:r>
            <a:r>
              <a:rPr lang="ru-RU" sz="800" dirty="0" smtClean="0"/>
              <a:t> МБТ </a:t>
            </a:r>
            <a:r>
              <a:rPr lang="ru-RU" sz="800" b="1" i="1" dirty="0" smtClean="0">
                <a:solidFill>
                  <a:srgbClr val="11437F"/>
                </a:solidFill>
              </a:rPr>
              <a:t>на </a:t>
            </a:r>
            <a:r>
              <a:rPr lang="ru-RU" sz="800" b="1" i="1" dirty="0" err="1" smtClean="0">
                <a:solidFill>
                  <a:srgbClr val="11437F"/>
                </a:solidFill>
              </a:rPr>
              <a:t>софинансирование</a:t>
            </a:r>
            <a:r>
              <a:rPr lang="ru-RU" sz="800" b="1" i="1" dirty="0" smtClean="0">
                <a:solidFill>
                  <a:srgbClr val="11437F"/>
                </a:solidFill>
              </a:rPr>
              <a:t> капитальных </a:t>
            </a:r>
          </a:p>
          <a:p>
            <a:pPr algn="ctr"/>
            <a:r>
              <a:rPr lang="ru-RU" sz="800" b="1" i="1" dirty="0" smtClean="0">
                <a:solidFill>
                  <a:srgbClr val="11437F"/>
                </a:solidFill>
              </a:rPr>
              <a:t>вложений в объекты капитального строительства</a:t>
            </a:r>
            <a:endParaRPr lang="ru-RU" sz="800" b="1" i="1" dirty="0">
              <a:solidFill>
                <a:srgbClr val="11437F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997023" y="854343"/>
            <a:ext cx="85792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/>
              <a:t>п.1 ч. 3 </a:t>
            </a:r>
            <a:r>
              <a:rPr lang="ru-RU" sz="900" b="1" dirty="0" smtClean="0"/>
              <a:t>ст. </a:t>
            </a:r>
            <a:r>
              <a:rPr lang="ru-RU" sz="900" b="1" dirty="0"/>
              <a:t>5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2996035" y="1019775"/>
            <a:ext cx="28829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800" u="sng" dirty="0"/>
              <a:t>Источник</a:t>
            </a:r>
            <a:r>
              <a:rPr lang="en-US" sz="800" u="sng" dirty="0"/>
              <a:t>:</a:t>
            </a:r>
            <a:r>
              <a:rPr lang="ru-RU" sz="800" dirty="0" smtClean="0"/>
              <a:t> МБТ </a:t>
            </a:r>
            <a:r>
              <a:rPr lang="ru-RU" sz="1000" b="1" i="1" dirty="0" smtClean="0">
                <a:solidFill>
                  <a:srgbClr val="11437F"/>
                </a:solidFill>
              </a:rPr>
              <a:t>в целом</a:t>
            </a:r>
            <a:endParaRPr lang="ru-RU" sz="1000" b="1" i="1" dirty="0">
              <a:solidFill>
                <a:srgbClr val="11437F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986353" y="1312163"/>
            <a:ext cx="28829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Государственным (Муниципальным) </a:t>
            </a:r>
            <a:endParaRPr lang="ru-RU" sz="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контрактам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100 000,0 тыс. 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контрактам (договорам) БУ/АУ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7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000,00 тыс. 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ЮЛ, бюджетные инвестиции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 руб.</a:t>
            </a:r>
            <a:endParaRPr lang="ru-RU" sz="700" b="1" dirty="0"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2143" y="1869072"/>
            <a:ext cx="1066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п.3 ч. 3 ст. 5</a:t>
            </a:r>
            <a:endParaRPr lang="ru-RU" sz="9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3022567" y="1849756"/>
            <a:ext cx="10666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п.3 ч. 3 ст. 5</a:t>
            </a:r>
            <a:endParaRPr lang="ru-RU" sz="9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-7061" y="2020984"/>
            <a:ext cx="3049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" u="sng" dirty="0"/>
              <a:t>Источник</a:t>
            </a:r>
            <a:r>
              <a:rPr lang="en-US" sz="800" u="sng" dirty="0"/>
              <a:t>:</a:t>
            </a:r>
            <a:r>
              <a:rPr lang="en-US" sz="800" dirty="0"/>
              <a:t> </a:t>
            </a:r>
            <a:r>
              <a:rPr lang="ru-RU" sz="800" b="1" i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кредиты за </a:t>
            </a:r>
            <a:r>
              <a:rPr lang="ru-RU" sz="800" b="1" i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временно свободных </a:t>
            </a:r>
            <a:endParaRPr lang="ru-RU" sz="800" b="1" i="1" dirty="0" smtClean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b="1" i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единого счета ФБ</a:t>
            </a:r>
            <a:endParaRPr lang="ru-RU" sz="800" b="1" i="1" dirty="0">
              <a:solidFill>
                <a:srgbClr val="11437F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819" y="2357759"/>
            <a:ext cx="29902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Государственным (Муниципальным) контрактам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100 000,0 тыс. 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контрактам (договорам) БУ/АУ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100 000,00 </a:t>
            </a:r>
            <a:r>
              <a:rPr lang="ru-RU" sz="7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ЮЛ и ИП, гранты в форме субсидии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БУ/АУ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бюджетные инвестиции &gt;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0,00 руб.</a:t>
            </a:r>
            <a:endParaRPr lang="ru-RU" sz="700" b="1" dirty="0"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2884287" y="2003425"/>
            <a:ext cx="298519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u="sng" dirty="0"/>
              <a:t>Источник</a:t>
            </a:r>
            <a:r>
              <a:rPr lang="en-US" sz="800" u="sng" dirty="0"/>
              <a:t>:</a:t>
            </a:r>
            <a:r>
              <a:rPr lang="en-US" sz="800" dirty="0"/>
              <a:t> </a:t>
            </a:r>
            <a:r>
              <a:rPr lang="ru-RU" sz="800" b="1" i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</a:t>
            </a:r>
            <a:r>
              <a:rPr lang="ru-RU" sz="800" b="1" i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кредиты за счет временно свободных </a:t>
            </a:r>
            <a:r>
              <a:rPr lang="ru-RU" sz="800" b="1" i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единого </a:t>
            </a:r>
            <a:r>
              <a:rPr lang="ru-RU" sz="800" b="1" i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800" b="1" i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ФБ</a:t>
            </a:r>
            <a:endParaRPr lang="ru-RU" sz="800" b="1" i="1" dirty="0">
              <a:solidFill>
                <a:srgbClr val="11437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002459" y="2413950"/>
            <a:ext cx="2882900" cy="63094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Государственным (Муниципальным) </a:t>
            </a:r>
            <a:endParaRPr lang="ru-RU" sz="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контрактам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 руб</a:t>
            </a:r>
            <a:r>
              <a:rPr lang="ru-RU" sz="7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по контрактам (договорам) БУ/АУ &gt;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 руб</a:t>
            </a:r>
            <a:r>
              <a:rPr lang="ru-RU" sz="7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0190" indent="-180190">
              <a:buFont typeface="Wingdings" panose="05000000000000000000" pitchFamily="2" charset="2"/>
              <a:buChar char="ü"/>
            </a:pP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ЮЛ и ИП, гранты в форме субсидии БУ/АУ, бюджетные инвестиции</a:t>
            </a:r>
            <a:r>
              <a:rPr lang="ru-RU" sz="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0,00 руб.</a:t>
            </a:r>
            <a:endParaRPr lang="ru-RU" sz="700" b="1" dirty="0">
              <a:latin typeface="Calibri" panose="020F0502020204030204" pitchFamily="34" charset="0"/>
              <a:cs typeface="Calibri" panose="020F0502020204030204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731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25700" y="631824"/>
            <a:ext cx="3315804" cy="2043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solidFill>
                  <a:srgbClr val="DDDDDD"/>
                </a:solidFill>
              </a:rPr>
              <a:t>6</a:t>
            </a:r>
            <a:endParaRPr lang="ru-RU" sz="800" b="1" dirty="0" smtClean="0">
              <a:solidFill>
                <a:srgbClr val="DDDDD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8900" y="63991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tx2"/>
                </a:solidFill>
              </a:rPr>
              <a:t> </a:t>
            </a:r>
            <a:endParaRPr lang="ru-RU" sz="1200" dirty="0">
              <a:solidFill>
                <a:schemeClr val="tx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12297" r="55965" b="50000"/>
          <a:stretch/>
        </p:blipFill>
        <p:spPr bwMode="auto">
          <a:xfrm>
            <a:off x="210118" y="631825"/>
            <a:ext cx="205132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78100" y="736154"/>
            <a:ext cx="31634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</a:rPr>
              <a:t>К</a:t>
            </a:r>
            <a:r>
              <a:rPr lang="ru-RU" sz="1200" dirty="0" smtClean="0">
                <a:solidFill>
                  <a:schemeClr val="bg1"/>
                </a:solidFill>
              </a:rPr>
              <a:t>азначейскому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сопровождению подлежат целевые средства, предусмотренные </a:t>
            </a:r>
            <a:r>
              <a:rPr lang="ru-RU" sz="1200" dirty="0" smtClean="0">
                <a:solidFill>
                  <a:schemeClr val="bg1"/>
                </a:solidFill>
              </a:rPr>
              <a:t>п. 1 ч. 3 ст. 5</a:t>
            </a:r>
            <a:endParaRPr lang="ru-RU" sz="1200" dirty="0">
              <a:solidFill>
                <a:schemeClr val="bg1"/>
              </a:solidFill>
            </a:endParaRP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Федерального закона № 426-ФЗ, по заключаемым с 1 января 2026 года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государственным (муниципальным) контрактам, контрактам учреждений,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</a:rPr>
              <a:t>договорам (соглашениям), а также контрактам (договорам).</a:t>
            </a:r>
          </a:p>
        </p:txBody>
      </p:sp>
    </p:spTree>
    <p:extLst>
      <p:ext uri="{BB962C8B-B14F-4D97-AF65-F5344CB8AC3E}">
        <p14:creationId xmlns:p14="http://schemas.microsoft.com/office/powerpoint/2010/main" val="40190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DDDDDD"/>
                </a:solidFill>
              </a:rPr>
              <a:t>7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84287" y="601891"/>
            <a:ext cx="285721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</a:rPr>
              <a:t>сред</a:t>
            </a:r>
            <a:r>
              <a:rPr lang="ru-RU" sz="800" dirty="0"/>
              <a:t>1) расчетов по государственным (муниципальным) контрактам на сумму 100 000,0 тыс. рублей и более, расчетов по контрактам (договорам), заключаемым на сумму 10 000,0 тыс. рублей и более бюджетными и автономными учреждениями субъекта Российской Федерации (муниципальными бюджетными и автономными учреждениями), субсидий юридическим лицам, бюджетных инвестиций юридическим лицам</a:t>
            </a:r>
            <a:r>
              <a:rPr lang="ru-RU" sz="800" dirty="0">
                <a:solidFill>
                  <a:srgbClr val="0070C0"/>
                </a:solidFill>
              </a:rPr>
              <a:t>, за счет межбюджетных трансфертов из федерального бюджета </a:t>
            </a:r>
          </a:p>
          <a:p>
            <a:pPr algn="ctr"/>
            <a:endParaRPr lang="ru-RU" sz="800" dirty="0"/>
          </a:p>
          <a:p>
            <a:pPr algn="ctr"/>
            <a:endParaRPr lang="ru-RU" sz="800" dirty="0"/>
          </a:p>
          <a:p>
            <a:pPr algn="ctr"/>
            <a:r>
              <a:rPr lang="ru-RU" sz="800" dirty="0"/>
              <a:t>4) расчетов по государственным (муниципальным) контрактам, </a:t>
            </a:r>
            <a:r>
              <a:rPr lang="ru-RU" sz="800" dirty="0">
                <a:solidFill>
                  <a:srgbClr val="0070C0"/>
                </a:solidFill>
              </a:rPr>
              <a:t>заключаемым с единственным </a:t>
            </a:r>
            <a:r>
              <a:rPr lang="ru-RU" sz="800" dirty="0"/>
              <a:t>поставщиком на сумму более 3000,0 тыс. рублей, </a:t>
            </a:r>
            <a:r>
              <a:rPr lang="ru-RU" sz="800" dirty="0">
                <a:solidFill>
                  <a:srgbClr val="0070C0"/>
                </a:solidFill>
              </a:rPr>
              <a:t>за счет межбюджетных трансфертов из федерального бюджета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87500" y="47893"/>
            <a:ext cx="42042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О порядке перечисления в 2026 году средств, подлежащих казначейскому сопровождению, на расчетные счета, открытые в кредитных организациях</a:t>
            </a:r>
            <a:endParaRPr lang="ru-RU" sz="1000" b="1" dirty="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047604"/>
              </p:ext>
            </p:extLst>
          </p:nvPr>
        </p:nvGraphicFramePr>
        <p:xfrm>
          <a:off x="206524" y="601722"/>
          <a:ext cx="2517336" cy="1927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97551"/>
                <a:gridCol w="1019785"/>
              </a:tblGrid>
              <a:tr h="1818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28 ноября 2025 года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N 431-ФЗ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61383" y="860425"/>
            <a:ext cx="274115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ФЕДЕРАЛЬНЫЙ ЗАКОН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 ВНЕСЕНИИ ИЗМЕНЕНИЙ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В ОТДЕЛЬНЫЕ ЗАКОНОДАТЕЛЬНЫЕ АКТЫ РОССИЙСКОЙ ФЕДЕРАЦИИ,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ПРИОСТАНОВЛЕНИИ ДЕЙСТВИЯ ОТДЕЛЬНЫХ ПОЛОЖЕНИЙ ЗАКОНОДАТЕЛЬНЫХ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АКТОВ РОССИЙСКОЙ ФЕДЕРАЦИИ И ОБ УСТАНОВЛЕНИИ ОСОБЕННОСТЕЙ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ИСПОЛНЕНИЯ БЮДЖЕТОВ БЮДЖЕТНОЙ СИСТЕМЫ РОССИЙСКОЙ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7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ФЕДЕРАЦИИ В 2026 ГОДУ</a:t>
            </a:r>
            <a:endParaRPr kumimoji="0" lang="ru-RU" alt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6051" y="1994068"/>
            <a:ext cx="274363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/>
              <a:t> Установить, что в 2026 году при казначейском сопровождении средств, предоставляемых на основании контрактов (договоров), указанных в пунктах 4, 7 - 9 части 2 </a:t>
            </a:r>
            <a:r>
              <a:rPr lang="ru-RU" sz="900" dirty="0">
                <a:solidFill>
                  <a:srgbClr val="C00000"/>
                </a:solidFill>
              </a:rPr>
              <a:t>и пунктах 1 и 4 части 3 статьи 5 </a:t>
            </a:r>
            <a:r>
              <a:rPr lang="ru-RU" sz="900" dirty="0"/>
              <a:t>Федерального закона "О федеральном бюджете на 2026 год и на плановый период 2027 и 2028 </a:t>
            </a:r>
            <a:r>
              <a:rPr lang="ru-RU" sz="900" dirty="0" smtClean="0"/>
              <a:t>годов«…</a:t>
            </a:r>
            <a:endParaRPr lang="ru-RU" sz="9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655687" y="1241424"/>
            <a:ext cx="228600" cy="203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2739090" y="2423094"/>
            <a:ext cx="228600" cy="203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38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2423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solidFill>
                  <a:srgbClr val="DDDDDD"/>
                </a:solidFill>
              </a:rPr>
              <a:t>8</a:t>
            </a:r>
            <a:endParaRPr lang="ru-RU" sz="800" b="1" dirty="0" smtClean="0">
              <a:solidFill>
                <a:srgbClr val="DDDDDD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8900" y="63991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остановление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равительства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оссийской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Ф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едерации от 11.12.2024 № 1752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5900" y="555626"/>
            <a:ext cx="528322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800" dirty="0" smtClean="0"/>
              <a:t>1</a:t>
            </a:r>
            <a:r>
              <a:rPr lang="ru-RU" sz="800" dirty="0" smtClean="0"/>
              <a:t>. Перечисление </a:t>
            </a:r>
            <a:r>
              <a:rPr lang="ru-RU" sz="800" dirty="0"/>
              <a:t>средств на расчетные счета, открытые в кредитных организациях </a:t>
            </a:r>
            <a:r>
              <a:rPr lang="ru-RU" sz="800" b="1" dirty="0"/>
              <a:t>поставщикам товаров</a:t>
            </a:r>
            <a:r>
              <a:rPr lang="ru-RU" sz="800" dirty="0"/>
              <a:t>, при представлении в территориальный орган Федерального казначейства заказчиками </a:t>
            </a:r>
            <a:r>
              <a:rPr lang="ru-RU" sz="800" b="1" dirty="0"/>
              <a:t>документов, подтверждающих поставку </a:t>
            </a:r>
            <a:r>
              <a:rPr lang="ru-RU" sz="800" b="1" dirty="0" smtClean="0"/>
              <a:t>товаров</a:t>
            </a:r>
            <a:r>
              <a:rPr lang="en-US" sz="800" dirty="0"/>
              <a:t>;</a:t>
            </a:r>
            <a:endParaRPr lang="ru-RU" sz="800" dirty="0" smtClean="0"/>
          </a:p>
          <a:p>
            <a:pPr lvl="0" algn="just"/>
            <a:r>
              <a:rPr lang="ru-RU" sz="800" b="1" dirty="0"/>
              <a:t> </a:t>
            </a:r>
          </a:p>
          <a:p>
            <a:pPr lvl="0" algn="just"/>
            <a:r>
              <a:rPr lang="ru-RU" sz="800" dirty="0" smtClean="0"/>
              <a:t>2. Перечисление </a:t>
            </a:r>
            <a:r>
              <a:rPr lang="ru-RU" sz="800" dirty="0"/>
              <a:t>средств (</a:t>
            </a:r>
            <a:r>
              <a:rPr lang="ru-RU" sz="800" b="1" dirty="0"/>
              <a:t>в части авансовых платежей</a:t>
            </a:r>
            <a:r>
              <a:rPr lang="ru-RU" sz="800" dirty="0"/>
              <a:t>) на расчетные счета, открытые в кредитных организациях</a:t>
            </a:r>
            <a:r>
              <a:rPr lang="ru-RU" sz="800" b="1" dirty="0"/>
              <a:t> поставщикам строительных материалов и оборудования</a:t>
            </a:r>
            <a:r>
              <a:rPr lang="ru-RU" sz="800" dirty="0"/>
              <a:t>, затраты на приобретение которых </a:t>
            </a:r>
            <a:r>
              <a:rPr lang="ru-RU" sz="800" b="1" dirty="0"/>
              <a:t>включены в проектную документацию</a:t>
            </a:r>
            <a:r>
              <a:rPr lang="ru-RU" sz="800" dirty="0"/>
              <a:t> на </a:t>
            </a:r>
            <a:r>
              <a:rPr lang="ru-RU" sz="800" b="1" dirty="0"/>
              <a:t>строительство</a:t>
            </a:r>
            <a:r>
              <a:rPr lang="ru-RU" sz="800" dirty="0"/>
              <a:t> (реконструкцию, в том числе с элементами реставрации, техническое перевооружение), </a:t>
            </a:r>
            <a:r>
              <a:rPr lang="ru-RU" sz="800" b="1" dirty="0"/>
              <a:t>капитальный ремонт объектов капитального </a:t>
            </a:r>
            <a:r>
              <a:rPr lang="ru-RU" sz="800" b="1" dirty="0" smtClean="0"/>
              <a:t>строительства</a:t>
            </a:r>
            <a:r>
              <a:rPr lang="ru-RU" sz="800" dirty="0" smtClean="0"/>
              <a:t>, информация </a:t>
            </a:r>
            <a:r>
              <a:rPr lang="ru-RU" sz="800" dirty="0"/>
              <a:t>о которых содержится в </a:t>
            </a:r>
            <a:r>
              <a:rPr lang="ru-RU" sz="800" dirty="0">
                <a:hlinkClick r:id="rId3" action="ppaction://hlinkfile" tooltip="ПЕРЕЧЕНЬ N ______"/>
              </a:rPr>
              <a:t>перечне</a:t>
            </a:r>
            <a:r>
              <a:rPr lang="ru-RU" sz="800" dirty="0"/>
              <a:t> строительных материалов и оборудования, включенных в проектную </a:t>
            </a:r>
            <a:r>
              <a:rPr lang="ru-RU" sz="800" dirty="0" smtClean="0"/>
              <a:t>документацию</a:t>
            </a:r>
            <a:r>
              <a:rPr lang="en-US" sz="800" dirty="0" smtClean="0"/>
              <a:t>;</a:t>
            </a:r>
            <a:r>
              <a:rPr lang="ru-RU" sz="800" dirty="0" smtClean="0"/>
              <a:t> </a:t>
            </a:r>
          </a:p>
          <a:p>
            <a:pPr lvl="0" algn="just"/>
            <a:r>
              <a:rPr lang="ru-RU" sz="800" dirty="0"/>
              <a:t> </a:t>
            </a:r>
          </a:p>
          <a:p>
            <a:pPr lvl="0" algn="just"/>
            <a:r>
              <a:rPr lang="ru-RU" sz="800" dirty="0" smtClean="0"/>
              <a:t>3. Перечисление </a:t>
            </a:r>
            <a:r>
              <a:rPr lang="ru-RU" sz="800" dirty="0"/>
              <a:t>средств на расчетные счета, открытые в кредитных организациях </a:t>
            </a:r>
            <a:r>
              <a:rPr lang="ru-RU" sz="800" b="1" dirty="0"/>
              <a:t>подрядчикам (исполнителям) </a:t>
            </a:r>
            <a:r>
              <a:rPr lang="ru-RU" sz="800" dirty="0"/>
              <a:t>при представлении заказчиком в ТОФК документов, подтверждающих выполнение работ, оказание услуг, а также сформированного подрядчиком (исполнителем) </a:t>
            </a:r>
            <a:r>
              <a:rPr lang="ru-RU" sz="800" dirty="0">
                <a:hlinkClick r:id="rId4" action="ppaction://hlinkfile" tooltip="РЕЕСТР"/>
              </a:rPr>
              <a:t>реестра</a:t>
            </a:r>
            <a:r>
              <a:rPr lang="ru-RU" sz="800" dirty="0"/>
              <a:t> документов, подтверждающих затраты подрядчика по контрактам (договорам) на </a:t>
            </a:r>
            <a:r>
              <a:rPr lang="ru-RU" sz="800" b="1" dirty="0"/>
              <a:t>строительство</a:t>
            </a:r>
            <a:r>
              <a:rPr lang="ru-RU" sz="800" dirty="0"/>
              <a:t> (реконструкцию, в том числе с элементами реставрации, техническое перевооружение), </a:t>
            </a:r>
            <a:r>
              <a:rPr lang="ru-RU" sz="800" b="1" dirty="0"/>
              <a:t>капитальный ремонт объектов капитального строительства</a:t>
            </a:r>
            <a:r>
              <a:rPr lang="ru-RU" sz="800" b="1" dirty="0" smtClean="0"/>
              <a:t>. 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413911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8"/>
          <p:cNvSpPr/>
          <p:nvPr/>
        </p:nvSpPr>
        <p:spPr>
          <a:xfrm>
            <a:off x="8055" y="299383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9</a:t>
            </a:fld>
            <a:endParaRPr lang="ru-RU" sz="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91" t="29586" r="46688" b="7120"/>
          <a:stretch/>
        </p:blipFill>
        <p:spPr bwMode="auto">
          <a:xfrm>
            <a:off x="292100" y="530967"/>
            <a:ext cx="2133600" cy="2335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4" t="15110" r="12901" b="22969"/>
          <a:stretch/>
        </p:blipFill>
        <p:spPr bwMode="auto">
          <a:xfrm>
            <a:off x="3111500" y="556751"/>
            <a:ext cx="2184366" cy="231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358900" y="47893"/>
            <a:ext cx="443286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Форма перечня строительных материалов и оборудования (Приложение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</a:rPr>
              <a:t>N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 к </a:t>
            </a:r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постановлению Правительства</a:t>
            </a:r>
          </a:p>
          <a:p>
            <a:pPr algn="r"/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РФ от 17.12.2024  </a:t>
            </a:r>
            <a:r>
              <a:rPr lang="ru-RU" sz="1000" dirty="0">
                <a:solidFill>
                  <a:schemeClr val="tx2">
                    <a:lumMod val="75000"/>
                  </a:schemeClr>
                </a:solidFill>
              </a:rPr>
              <a:t>N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</a:rPr>
              <a:t>1752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)</a:t>
            </a:r>
            <a:endParaRPr lang="ru-RU" sz="10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11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644568" y="2232025"/>
            <a:ext cx="2905332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499130" y="3045301"/>
            <a:ext cx="300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 smtClean="0">
                <a:solidFill>
                  <a:srgbClr val="DDDDDD"/>
                </a:solidFill>
              </a:rPr>
              <a:t>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8900" y="63991"/>
            <a:ext cx="426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остановление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П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равительства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оссийской </a:t>
            </a:r>
            <a:r>
              <a:rPr lang="ru-RU" sz="1100" dirty="0">
                <a:solidFill>
                  <a:schemeClr val="accent1">
                    <a:lumMod val="75000"/>
                  </a:schemeClr>
                </a:solidFill>
              </a:rPr>
              <a:t>Ф</a:t>
            </a:r>
            <a:r>
              <a:rPr lang="ru-RU" sz="1100" dirty="0" smtClean="0">
                <a:solidFill>
                  <a:schemeClr val="accent1">
                    <a:lumMod val="75000"/>
                  </a:schemeClr>
                </a:solidFill>
              </a:rPr>
              <a:t>едерации от 11.12.2024 № 1752</a:t>
            </a:r>
            <a:endParaRPr lang="ru-RU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1" t="30362" r="39366" b="3748"/>
          <a:stretch/>
        </p:blipFill>
        <p:spPr bwMode="auto">
          <a:xfrm>
            <a:off x="95173" y="708025"/>
            <a:ext cx="2549395" cy="2283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2" t="16278" r="48349" b="46108"/>
          <a:stretch/>
        </p:blipFill>
        <p:spPr bwMode="auto">
          <a:xfrm>
            <a:off x="2792887" y="508427"/>
            <a:ext cx="2376013" cy="1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90800" y="2255361"/>
            <a:ext cx="28829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600" dirty="0">
                <a:solidFill>
                  <a:schemeClr val="bg1"/>
                </a:solidFill>
              </a:rPr>
              <a:t>информация (с указанием реквизитов контракта (договора) (дата, номер), представленной заказчиками по контрактам (договорам), заключенным в рамках исполнения государственных (муниципальных) контрактов, контрактов учреждений, соглашений (договоров), подтверждающей исполнение требований в случае приобретения строительных материалов и оборудования, включенных в перечень строительных материалов и </a:t>
            </a:r>
            <a:r>
              <a:rPr lang="ru-RU" sz="600" dirty="0" smtClean="0">
                <a:solidFill>
                  <a:schemeClr val="bg1"/>
                </a:solidFill>
              </a:rPr>
              <a:t>оборудования</a:t>
            </a:r>
            <a:r>
              <a:rPr lang="ru-RU" sz="600" dirty="0">
                <a:solidFill>
                  <a:schemeClr val="bg1"/>
                </a:solidFill>
              </a:rPr>
              <a:t> </a:t>
            </a:r>
            <a:r>
              <a:rPr lang="ru-RU" sz="600" dirty="0" smtClean="0">
                <a:solidFill>
                  <a:schemeClr val="bg1"/>
                </a:solidFill>
              </a:rPr>
              <a:t>Минстроя РФ</a:t>
            </a:r>
            <a:endParaRPr lang="ru-RU" sz="6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21100" y="1851025"/>
            <a:ext cx="225395" cy="1524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рест 6"/>
          <p:cNvSpPr/>
          <p:nvPr/>
        </p:nvSpPr>
        <p:spPr>
          <a:xfrm>
            <a:off x="5245100" y="1849941"/>
            <a:ext cx="228600" cy="229684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068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Прямоугольник 4"/>
          <p:cNvSpPr/>
          <p:nvPr/>
        </p:nvSpPr>
        <p:spPr>
          <a:xfrm>
            <a:off x="1587500" y="48347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b="1" dirty="0" smtClean="0">
                <a:solidFill>
                  <a:schemeClr val="tx2"/>
                </a:solidFill>
              </a:rPr>
              <a:t>Санкционирование на лицевых счетах УКС</a:t>
            </a:r>
          </a:p>
          <a:p>
            <a:pPr algn="r"/>
            <a:r>
              <a:rPr lang="ru-RU" sz="1000" b="1" dirty="0" smtClean="0">
                <a:solidFill>
                  <a:schemeClr val="tx2"/>
                </a:solidFill>
              </a:rPr>
              <a:t>Приказ Минфина РФ № 214н от 17.12.2021 </a:t>
            </a:r>
          </a:p>
        </p:txBody>
      </p:sp>
      <p:sp>
        <p:nvSpPr>
          <p:cNvPr id="6" name="object 8"/>
          <p:cNvSpPr/>
          <p:nvPr/>
        </p:nvSpPr>
        <p:spPr>
          <a:xfrm>
            <a:off x="8055" y="299383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11</a:t>
            </a:fld>
            <a:endParaRPr lang="ru-RU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82593" y="554136"/>
            <a:ext cx="5314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операций на лицевых счетах участников казначейского сопровождения осуществляется на основании Сведений об операциях с целевыми средствами. </a:t>
            </a:r>
          </a:p>
          <a:p>
            <a:r>
              <a:rPr lang="ru-RU" sz="1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утверждаются: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817657162"/>
              </p:ext>
            </p:extLst>
          </p:nvPr>
        </p:nvGraphicFramePr>
        <p:xfrm>
          <a:off x="368300" y="1262022"/>
          <a:ext cx="4876800" cy="166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6306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4" y="3045301"/>
            <a:ext cx="2294055" cy="218569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79" y="48347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6208"/>
          </a:xfrm>
        </p:spPr>
        <p:txBody>
          <a:bodyPr/>
          <a:lstStyle/>
          <a:p>
            <a:fld id="{B6F15528-21DE-4FAA-801E-634DDDAF4B2B}" type="slidenum">
              <a:rPr lang="ru-RU" sz="800"/>
              <a:t>12</a:t>
            </a:fld>
            <a:endParaRPr lang="ru-RU" sz="800" dirty="0"/>
          </a:p>
        </p:txBody>
      </p:sp>
      <p:sp>
        <p:nvSpPr>
          <p:cNvPr id="7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1435100" y="51853"/>
            <a:ext cx="4038600" cy="600154"/>
          </a:xfrm>
          <a:prstGeom prst="rect">
            <a:avLst/>
          </a:prstGeom>
        </p:spPr>
        <p:txBody>
          <a:bodyPr wrap="square" lIns="91429" tIns="45715" rIns="91429" bIns="45715">
            <a:spAutoFit/>
          </a:bodyPr>
          <a:lstStyle/>
          <a:p>
            <a:pPr algn="r"/>
            <a:r>
              <a:rPr lang="ru-RU" sz="1100" b="1" dirty="0" smtClean="0">
                <a:solidFill>
                  <a:schemeClr val="tx2"/>
                </a:solidFill>
              </a:rPr>
              <a:t>Сведения об операциях с целевыми средствами</a:t>
            </a:r>
          </a:p>
          <a:p>
            <a:pPr algn="r"/>
            <a:r>
              <a:rPr lang="ru-RU" sz="1100" b="1" dirty="0" smtClean="0">
                <a:solidFill>
                  <a:srgbClr val="11437F"/>
                </a:solidFill>
              </a:rPr>
              <a:t>(Приказ </a:t>
            </a:r>
            <a:r>
              <a:rPr lang="ru-RU" sz="1100" b="1" dirty="0">
                <a:solidFill>
                  <a:srgbClr val="11437F"/>
                </a:solidFill>
              </a:rPr>
              <a:t>Минфина России от 17.12.2021 </a:t>
            </a:r>
            <a:r>
              <a:rPr lang="ru-RU" sz="1100" b="1" dirty="0" smtClean="0">
                <a:solidFill>
                  <a:srgbClr val="11437F"/>
                </a:solidFill>
              </a:rPr>
              <a:t>№ 214н)</a:t>
            </a:r>
            <a:endParaRPr lang="ru-RU" sz="1100" b="1" dirty="0">
              <a:solidFill>
                <a:srgbClr val="11437F"/>
              </a:solidFill>
            </a:endParaRPr>
          </a:p>
          <a:p>
            <a:pPr algn="r"/>
            <a:endParaRPr lang="ru-RU" sz="1100" b="1" dirty="0" smtClean="0">
              <a:solidFill>
                <a:schemeClr val="tx2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20760" r="37982" b="9438"/>
          <a:stretch/>
        </p:blipFill>
        <p:spPr bwMode="auto">
          <a:xfrm>
            <a:off x="95923" y="538081"/>
            <a:ext cx="4104642" cy="2461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46488" y="551887"/>
            <a:ext cx="1083133" cy="4609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82568" y="500012"/>
            <a:ext cx="1010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 smtClean="0">
                <a:solidFill>
                  <a:srgbClr val="11437F"/>
                </a:solidFill>
              </a:rPr>
              <a:t>Указывается код поступлений целевых средств и код расходов целевых средств </a:t>
            </a:r>
          </a:p>
          <a:p>
            <a:endParaRPr lang="ru-RU" sz="6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68300" y="1012825"/>
            <a:ext cx="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4254500" y="631825"/>
            <a:ext cx="13716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4254500" y="631825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 smtClean="0">
                <a:solidFill>
                  <a:srgbClr val="11437F"/>
                </a:solidFill>
              </a:rPr>
              <a:t>Указывается сумма предполагаемых поступлений</a:t>
            </a:r>
            <a:endParaRPr lang="ru-RU" sz="600" b="1" dirty="0">
              <a:solidFill>
                <a:srgbClr val="11437F"/>
              </a:solidFill>
            </a:endParaRPr>
          </a:p>
        </p:txBody>
      </p:sp>
      <p:cxnSp>
        <p:nvCxnSpPr>
          <p:cNvPr id="26" name="Прямая со стрелкой 25"/>
          <p:cNvCxnSpPr>
            <a:stCxn id="19" idx="1"/>
          </p:cNvCxnSpPr>
          <p:nvPr/>
        </p:nvCxnSpPr>
        <p:spPr>
          <a:xfrm flipH="1">
            <a:off x="2311400" y="770325"/>
            <a:ext cx="1943100" cy="5194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Скругленный прямоугольник 29"/>
          <p:cNvSpPr/>
          <p:nvPr/>
        </p:nvSpPr>
        <p:spPr>
          <a:xfrm>
            <a:off x="4254501" y="1012825"/>
            <a:ext cx="1371600" cy="29378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4254501" y="1012825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>
                <a:solidFill>
                  <a:srgbClr val="11437F"/>
                </a:solidFill>
              </a:rPr>
              <a:t>Указывается сумма </a:t>
            </a:r>
            <a:r>
              <a:rPr lang="ru-RU" sz="600" b="1" dirty="0" smtClean="0">
                <a:solidFill>
                  <a:srgbClr val="11437F"/>
                </a:solidFill>
              </a:rPr>
              <a:t>предполагаемых выплат</a:t>
            </a:r>
            <a:endParaRPr lang="ru-RU" sz="600" dirty="0"/>
          </a:p>
        </p:txBody>
      </p:sp>
      <p:cxnSp>
        <p:nvCxnSpPr>
          <p:cNvPr id="2049" name="Прямая со стрелкой 2048"/>
          <p:cNvCxnSpPr>
            <a:stCxn id="30" idx="1"/>
          </p:cNvCxnSpPr>
          <p:nvPr/>
        </p:nvCxnSpPr>
        <p:spPr>
          <a:xfrm flipH="1">
            <a:off x="3549192" y="1159720"/>
            <a:ext cx="705309" cy="1399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Скругленный прямоугольник 2053"/>
          <p:cNvSpPr/>
          <p:nvPr/>
        </p:nvSpPr>
        <p:spPr>
          <a:xfrm>
            <a:off x="4330701" y="1393825"/>
            <a:ext cx="1295400" cy="533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5" name="TextBox 2054"/>
          <p:cNvSpPr txBox="1"/>
          <p:nvPr/>
        </p:nvSpPr>
        <p:spPr>
          <a:xfrm>
            <a:off x="4313011" y="1420301"/>
            <a:ext cx="133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dirty="0" smtClean="0">
                <a:solidFill>
                  <a:srgbClr val="11437F"/>
                </a:solidFill>
              </a:rPr>
              <a:t>Разрешенная к использованию сумма возврата дебиторской задолженности прошлых лет</a:t>
            </a:r>
            <a:endParaRPr lang="ru-RU" sz="600" b="1" dirty="0">
              <a:solidFill>
                <a:srgbClr val="11437F"/>
              </a:solidFill>
            </a:endParaRPr>
          </a:p>
        </p:txBody>
      </p:sp>
      <p:cxnSp>
        <p:nvCxnSpPr>
          <p:cNvPr id="2069" name="Прямая со стрелкой 2068"/>
          <p:cNvCxnSpPr>
            <a:stCxn id="2055" idx="1"/>
          </p:cNvCxnSpPr>
          <p:nvPr/>
        </p:nvCxnSpPr>
        <p:spPr>
          <a:xfrm flipH="1" flipV="1">
            <a:off x="1561615" y="1546511"/>
            <a:ext cx="2751396" cy="1046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Скругленный прямоугольник 27"/>
          <p:cNvSpPr/>
          <p:nvPr/>
        </p:nvSpPr>
        <p:spPr>
          <a:xfrm>
            <a:off x="3644900" y="2003424"/>
            <a:ext cx="2024830" cy="9958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u="sng" dirty="0">
                <a:solidFill>
                  <a:schemeClr val="bg1"/>
                </a:solidFill>
                <a:hlinkClick r:id="rId5"/>
              </a:rPr>
              <a:t>Сведения об операциях с целевыми средствами содержат источники поступлений целевых средств, а также направления расходования целевых средств, обеспечивающие достижение результата предоставления бюджетных инвестиций (субсидии), соответствующие предмету и условиям государственного (муниципального) контракта, контракта (договора).</a:t>
            </a:r>
          </a:p>
        </p:txBody>
      </p:sp>
    </p:spTree>
    <p:extLst>
      <p:ext uri="{BB962C8B-B14F-4D97-AF65-F5344CB8AC3E}">
        <p14:creationId xmlns:p14="http://schemas.microsoft.com/office/powerpoint/2010/main" val="318622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1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3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177800" y="527939"/>
            <a:ext cx="5295900" cy="484886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Идентификатор </a:t>
            </a: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государственного (муниципального) контракта, договора (соглашения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код позволяющий отследить всю цепочку кооперации.</a:t>
            </a: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177800" y="1099008"/>
            <a:ext cx="2324100" cy="373976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Верное распоряжение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ИГК содержится:</a:t>
            </a: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3187700" y="1099007"/>
            <a:ext cx="2286000" cy="294818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еверное распоряжение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kern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ИГК содержится</a:t>
            </a: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1913454"/>
            <a:ext cx="265135" cy="2671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2225251"/>
            <a:ext cx="265135" cy="26713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7" y="2677918"/>
            <a:ext cx="265135" cy="26713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457" y="1111370"/>
            <a:ext cx="282503" cy="27009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25" y="2612530"/>
            <a:ext cx="282503" cy="270090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444500" y="1927893"/>
            <a:ext cx="2057400" cy="297358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Документ, обосновывающий обязательство  </a:t>
            </a:r>
            <a:endParaRPr lang="ru-RU" sz="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442934" y="2241169"/>
            <a:ext cx="2058966" cy="274496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</a:t>
            </a: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42934" y="2552743"/>
            <a:ext cx="2058966" cy="517482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возникновение обязательства  </a:t>
            </a:r>
            <a:endParaRPr lang="ru-RU" sz="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3454400" y="1865463"/>
            <a:ext cx="2019300" cy="297359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Документ, обосновывающий обязательство </a:t>
            </a: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454398" y="2178740"/>
            <a:ext cx="2019302" cy="274496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Договор </a:t>
            </a:r>
            <a:endParaRPr lang="ru-RU" sz="1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454398" y="2490314"/>
            <a:ext cx="2019302" cy="517482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Документы, подтверждающие </a:t>
            </a:r>
            <a:r>
              <a:rPr lang="ru-RU" sz="9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возникновение обязательства  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408" y="1851025"/>
            <a:ext cx="265135" cy="26713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25" y="2186105"/>
            <a:ext cx="265135" cy="26713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3" y="1097102"/>
            <a:ext cx="265135" cy="267131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607807" y="75865"/>
            <a:ext cx="41706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Указание ИГК в документе-основании</a:t>
            </a:r>
            <a:endParaRPr lang="ru-RU" sz="1000" dirty="0"/>
          </a:p>
        </p:txBody>
      </p:sp>
      <p:sp>
        <p:nvSpPr>
          <p:cNvPr id="29" name="Полилиния 28"/>
          <p:cNvSpPr/>
          <p:nvPr/>
        </p:nvSpPr>
        <p:spPr>
          <a:xfrm>
            <a:off x="428366" y="1596265"/>
            <a:ext cx="2057400" cy="297358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реквизите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"Код" распоряжения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31" y="1615255"/>
            <a:ext cx="265135" cy="267131"/>
          </a:xfrm>
          <a:prstGeom prst="rect">
            <a:avLst/>
          </a:prstGeom>
        </p:spPr>
      </p:pic>
      <p:sp>
        <p:nvSpPr>
          <p:cNvPr id="36" name="Полилиния 35"/>
          <p:cNvSpPr/>
          <p:nvPr/>
        </p:nvSpPr>
        <p:spPr>
          <a:xfrm>
            <a:off x="3464813" y="1543082"/>
            <a:ext cx="2019300" cy="297359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реквизите "Код" распоряжения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1571336"/>
            <a:ext cx="265135" cy="26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8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14</a:t>
            </a:fld>
            <a:endParaRPr lang="ru-RU" sz="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1" t="59712" r="50971" b="21724"/>
          <a:stretch/>
        </p:blipFill>
        <p:spPr bwMode="auto">
          <a:xfrm>
            <a:off x="140023" y="877108"/>
            <a:ext cx="2312628" cy="89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300" y="11795125"/>
            <a:ext cx="7577667" cy="426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8" t="70092" r="35826" b="11877"/>
          <a:stretch/>
        </p:blipFill>
        <p:spPr bwMode="auto">
          <a:xfrm>
            <a:off x="120251" y="1808007"/>
            <a:ext cx="2388964" cy="940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лилиния 7"/>
          <p:cNvSpPr/>
          <p:nvPr/>
        </p:nvSpPr>
        <p:spPr>
          <a:xfrm>
            <a:off x="289342" y="1393825"/>
            <a:ext cx="612358" cy="0"/>
          </a:xfrm>
          <a:custGeom>
            <a:avLst/>
            <a:gdLst>
              <a:gd name="connsiteX0" fmla="*/ 0 w 612358"/>
              <a:gd name="connsiteY0" fmla="*/ 0 h 0"/>
              <a:gd name="connsiteX1" fmla="*/ 612358 w 61235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2358">
                <a:moveTo>
                  <a:pt x="0" y="0"/>
                </a:moveTo>
                <a:lnTo>
                  <a:pt x="612358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167628" y="2304087"/>
            <a:ext cx="657872" cy="4138"/>
          </a:xfrm>
          <a:custGeom>
            <a:avLst/>
            <a:gdLst>
              <a:gd name="connsiteX0" fmla="*/ 0 w 657872"/>
              <a:gd name="connsiteY0" fmla="*/ 4138 h 4138"/>
              <a:gd name="connsiteX1" fmla="*/ 657872 w 657872"/>
              <a:gd name="connsiteY1" fmla="*/ 0 h 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57872" h="4138">
                <a:moveTo>
                  <a:pt x="0" y="4138"/>
                </a:moveTo>
                <a:lnTo>
                  <a:pt x="657872" y="0"/>
                </a:lnTo>
              </a:path>
            </a:pathLst>
          </a:cu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1" t="47158" r="21802" b="11047"/>
          <a:stretch/>
        </p:blipFill>
        <p:spPr bwMode="auto">
          <a:xfrm>
            <a:off x="2649440" y="915461"/>
            <a:ext cx="3061347" cy="173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0" y="915461"/>
            <a:ext cx="282503" cy="27009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648" y="1756759"/>
            <a:ext cx="265135" cy="2671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68700" y="1470025"/>
            <a:ext cx="5334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587500" y="47893"/>
            <a:ext cx="41706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в распоряжении 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реквизитов </a:t>
            </a:r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(тип, номер, дата) </a:t>
            </a:r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документов-оснований </a:t>
            </a:r>
            <a:r>
              <a:rPr lang="ru-RU" sz="1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их соответствие реквизитам документа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0897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15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1873749" y="559562"/>
            <a:ext cx="2021075" cy="228600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rgbClr val="0070C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разряд кода направления расходования целевых средств </a:t>
            </a:r>
            <a:endParaRPr lang="ru-RU" sz="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6634" y="822756"/>
            <a:ext cx="1333501" cy="266866"/>
          </a:xfrm>
          <a:custGeom>
            <a:avLst/>
            <a:gdLst>
              <a:gd name="connsiteX0" fmla="*/ 0 w 1676253"/>
              <a:gd name="connsiteY0" fmla="*/ 60770 h 607703"/>
              <a:gd name="connsiteX1" fmla="*/ 60770 w 1676253"/>
              <a:gd name="connsiteY1" fmla="*/ 0 h 607703"/>
              <a:gd name="connsiteX2" fmla="*/ 1615483 w 1676253"/>
              <a:gd name="connsiteY2" fmla="*/ 0 h 607703"/>
              <a:gd name="connsiteX3" fmla="*/ 1676253 w 1676253"/>
              <a:gd name="connsiteY3" fmla="*/ 60770 h 607703"/>
              <a:gd name="connsiteX4" fmla="*/ 1676253 w 1676253"/>
              <a:gd name="connsiteY4" fmla="*/ 546933 h 607703"/>
              <a:gd name="connsiteX5" fmla="*/ 1615483 w 1676253"/>
              <a:gd name="connsiteY5" fmla="*/ 607703 h 607703"/>
              <a:gd name="connsiteX6" fmla="*/ 60770 w 1676253"/>
              <a:gd name="connsiteY6" fmla="*/ 607703 h 607703"/>
              <a:gd name="connsiteX7" fmla="*/ 0 w 1676253"/>
              <a:gd name="connsiteY7" fmla="*/ 546933 h 607703"/>
              <a:gd name="connsiteX8" fmla="*/ 0 w 1676253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6253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615483" y="0"/>
                </a:lnTo>
                <a:cubicBezTo>
                  <a:pt x="1649045" y="0"/>
                  <a:pt x="1676253" y="27208"/>
                  <a:pt x="1676253" y="60770"/>
                </a:cubicBezTo>
                <a:lnTo>
                  <a:pt x="1676253" y="546933"/>
                </a:lnTo>
                <a:cubicBezTo>
                  <a:pt x="1676253" y="580495"/>
                  <a:pt x="1649045" y="607703"/>
                  <a:pt x="1615483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9" tIns="71139" rIns="88919" bIns="7113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9ххх</a:t>
            </a:r>
            <a:endParaRPr lang="ru-RU" sz="2400" b="1" kern="1200" dirty="0">
              <a:ln>
                <a:solidFill>
                  <a:sysClr val="windowText" lastClr="000000"/>
                </a:solidFill>
              </a:ln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3873500" y="822756"/>
            <a:ext cx="1219201" cy="266269"/>
          </a:xfrm>
          <a:custGeom>
            <a:avLst/>
            <a:gdLst>
              <a:gd name="connsiteX0" fmla="*/ 0 w 1676253"/>
              <a:gd name="connsiteY0" fmla="*/ 60770 h 607703"/>
              <a:gd name="connsiteX1" fmla="*/ 60770 w 1676253"/>
              <a:gd name="connsiteY1" fmla="*/ 0 h 607703"/>
              <a:gd name="connsiteX2" fmla="*/ 1615483 w 1676253"/>
              <a:gd name="connsiteY2" fmla="*/ 0 h 607703"/>
              <a:gd name="connsiteX3" fmla="*/ 1676253 w 1676253"/>
              <a:gd name="connsiteY3" fmla="*/ 60770 h 607703"/>
              <a:gd name="connsiteX4" fmla="*/ 1676253 w 1676253"/>
              <a:gd name="connsiteY4" fmla="*/ 546933 h 607703"/>
              <a:gd name="connsiteX5" fmla="*/ 1615483 w 1676253"/>
              <a:gd name="connsiteY5" fmla="*/ 607703 h 607703"/>
              <a:gd name="connsiteX6" fmla="*/ 60770 w 1676253"/>
              <a:gd name="connsiteY6" fmla="*/ 607703 h 607703"/>
              <a:gd name="connsiteX7" fmla="*/ 0 w 1676253"/>
              <a:gd name="connsiteY7" fmla="*/ 546933 h 607703"/>
              <a:gd name="connsiteX8" fmla="*/ 0 w 1676253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76253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615483" y="0"/>
                </a:lnTo>
                <a:cubicBezTo>
                  <a:pt x="1649045" y="0"/>
                  <a:pt x="1676253" y="27208"/>
                  <a:pt x="1676253" y="60770"/>
                </a:cubicBezTo>
                <a:lnTo>
                  <a:pt x="1676253" y="546933"/>
                </a:lnTo>
                <a:cubicBezTo>
                  <a:pt x="1676253" y="580495"/>
                  <a:pt x="1649045" y="607703"/>
                  <a:pt x="1615483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19" tIns="71139" rIns="88919" bIns="71139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kern="1200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8ххх</a:t>
            </a:r>
            <a:endParaRPr lang="ru-RU" sz="2400" b="1" kern="1200" dirty="0">
              <a:ln>
                <a:solidFill>
                  <a:sysClr val="windowText" lastClr="0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307470" y="2460625"/>
            <a:ext cx="2107940" cy="457200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поставленные товары, выполненные работы, оказанные услуги и т.д.  </a:t>
            </a:r>
            <a:endParaRPr lang="ru-RU" sz="9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3340099" y="2460625"/>
            <a:ext cx="2286001" cy="457200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фактически поставленные товары,</a:t>
            </a:r>
            <a:r>
              <a:rPr lang="en-US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работы, оказанные услуги </a:t>
            </a:r>
            <a:r>
              <a:rPr lang="ru-RU" sz="8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привлечения иных</a:t>
            </a:r>
            <a:r>
              <a:rPr lang="ru-RU" sz="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ЮЛ, ИП, ФЛ.  </a:t>
            </a:r>
            <a:endParaRPr lang="ru-RU" sz="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2064637" y="2018537"/>
            <a:ext cx="1676399" cy="380999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платежа в Распоряжении</a:t>
            </a:r>
            <a:endParaRPr lang="ru-RU" sz="105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4483100" y="1089025"/>
            <a:ext cx="0" cy="174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/>
          <p:nvPr/>
        </p:nvCxnSpPr>
        <p:spPr>
          <a:xfrm flipH="1">
            <a:off x="1183384" y="1927225"/>
            <a:ext cx="4068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Прямая со стрелкой 1027"/>
          <p:cNvCxnSpPr/>
          <p:nvPr/>
        </p:nvCxnSpPr>
        <p:spPr>
          <a:xfrm>
            <a:off x="4491735" y="1927225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Прямая со стрелкой 1031"/>
          <p:cNvCxnSpPr/>
          <p:nvPr/>
        </p:nvCxnSpPr>
        <p:spPr>
          <a:xfrm>
            <a:off x="1187450" y="1089025"/>
            <a:ext cx="0" cy="174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H="1">
            <a:off x="1587500" y="708025"/>
            <a:ext cx="304800" cy="114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913376" y="708025"/>
            <a:ext cx="341124" cy="1141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олилиния 26"/>
          <p:cNvSpPr/>
          <p:nvPr/>
        </p:nvSpPr>
        <p:spPr>
          <a:xfrm>
            <a:off x="139700" y="1263210"/>
            <a:ext cx="2438400" cy="646331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ранее произведенных УКС фактических расходов (части расходов) со счетов, открытых в банке.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2959100" y="1263210"/>
            <a:ext cx="2743200" cy="646331"/>
          </a:xfrm>
          <a:custGeom>
            <a:avLst/>
            <a:gdLst>
              <a:gd name="connsiteX0" fmla="*/ 0 w 1932871"/>
              <a:gd name="connsiteY0" fmla="*/ 60770 h 607703"/>
              <a:gd name="connsiteX1" fmla="*/ 60770 w 1932871"/>
              <a:gd name="connsiteY1" fmla="*/ 0 h 607703"/>
              <a:gd name="connsiteX2" fmla="*/ 1872101 w 1932871"/>
              <a:gd name="connsiteY2" fmla="*/ 0 h 607703"/>
              <a:gd name="connsiteX3" fmla="*/ 1932871 w 1932871"/>
              <a:gd name="connsiteY3" fmla="*/ 60770 h 607703"/>
              <a:gd name="connsiteX4" fmla="*/ 1932871 w 1932871"/>
              <a:gd name="connsiteY4" fmla="*/ 546933 h 607703"/>
              <a:gd name="connsiteX5" fmla="*/ 1872101 w 1932871"/>
              <a:gd name="connsiteY5" fmla="*/ 607703 h 607703"/>
              <a:gd name="connsiteX6" fmla="*/ 60770 w 1932871"/>
              <a:gd name="connsiteY6" fmla="*/ 607703 h 607703"/>
              <a:gd name="connsiteX7" fmla="*/ 0 w 1932871"/>
              <a:gd name="connsiteY7" fmla="*/ 546933 h 607703"/>
              <a:gd name="connsiteX8" fmla="*/ 0 w 1932871"/>
              <a:gd name="connsiteY8" fmla="*/ 60770 h 60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32871" h="607703">
                <a:moveTo>
                  <a:pt x="0" y="60770"/>
                </a:moveTo>
                <a:cubicBezTo>
                  <a:pt x="0" y="27208"/>
                  <a:pt x="27208" y="0"/>
                  <a:pt x="60770" y="0"/>
                </a:cubicBezTo>
                <a:lnTo>
                  <a:pt x="1872101" y="0"/>
                </a:lnTo>
                <a:cubicBezTo>
                  <a:pt x="1905663" y="0"/>
                  <a:pt x="1932871" y="27208"/>
                  <a:pt x="1932871" y="60770"/>
                </a:cubicBezTo>
                <a:lnTo>
                  <a:pt x="1932871" y="546933"/>
                </a:lnTo>
                <a:cubicBezTo>
                  <a:pt x="1932871" y="580495"/>
                  <a:pt x="1905663" y="607703"/>
                  <a:pt x="1872101" y="607703"/>
                </a:cubicBezTo>
                <a:lnTo>
                  <a:pt x="60770" y="607703"/>
                </a:lnTo>
                <a:cubicBezTo>
                  <a:pt x="27208" y="607703"/>
                  <a:pt x="0" y="580495"/>
                  <a:pt x="0" y="546933"/>
                </a:cubicBezTo>
                <a:lnTo>
                  <a:pt x="0" y="607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19" tIns="52089" rIns="63519" bIns="5208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за фактически поставленные товары,</a:t>
            </a:r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выполненные работы, оказанные услуги </a:t>
            </a:r>
            <a:r>
              <a:rPr lang="ru-RU" sz="1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привлечения иных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ЮЛ, ИП, ФЛ – поставщиков товаров, работ, услуг.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07807" y="75865"/>
            <a:ext cx="41706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Детализация кодов направления выплат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70274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16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4301" y="479425"/>
            <a:ext cx="5156999" cy="762000"/>
          </a:xfrm>
          <a:prstGeom prst="roundRect">
            <a:avLst/>
          </a:prstGeom>
          <a:solidFill>
            <a:srgbClr val="E6E6E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 0610 «Выбытие </a:t>
            </a:r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 счетов авансовых платежей по контрактам (договорам</a:t>
            </a:r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)» </a:t>
            </a:r>
            <a:r>
              <a:rPr 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согласно Приложению № 3 Порядка осуществления ТОФК санкционирования операций со средствами УКС, утвержденного Приказом Минфина РФ от 17.12.2021 № 214н - </a:t>
            </a:r>
            <a:r>
              <a:rPr lang="ru-RU" sz="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исключения</a:t>
            </a:r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в числе которых </a:t>
            </a:r>
            <a:r>
              <a:rPr lang="ru-RU" sz="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АРЕНДА</a:t>
            </a:r>
            <a:r>
              <a:rPr lang="ru-RU" sz="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900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04" y="1317625"/>
            <a:ext cx="2276296" cy="85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3" y="2191015"/>
            <a:ext cx="5279427" cy="879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538111" y="2536825"/>
            <a:ext cx="2286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2959100" y="1409975"/>
            <a:ext cx="2286000" cy="69505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Авансовые платежи по договорам аренды, а также другим исключениям, отражаются по коду 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0200</a:t>
            </a:r>
            <a:r>
              <a:rPr lang="ru-RU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«Закупка работ и услуг»</a:t>
            </a:r>
            <a:endParaRPr lang="ru-RU" sz="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20700" y="2308225"/>
            <a:ext cx="5334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2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8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980" y="557279"/>
            <a:ext cx="5151120" cy="827886"/>
          </a:xfrm>
          <a:prstGeom prst="roundRect">
            <a:avLst/>
          </a:prstGeom>
          <a:solidFill>
            <a:srgbClr val="E6E6E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0410</a:t>
            </a:r>
            <a:r>
              <a:rPr lang="ru-RU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«Капитальные вложения»</a:t>
            </a:r>
            <a:endParaRPr lang="ru-RU" sz="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5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назначении платежа в Распоряжении указывается:</a:t>
            </a:r>
            <a:endParaRPr lang="ru-RU" sz="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 algn="ctr">
              <a:buFont typeface="Wingdings" pitchFamily="2" charset="2"/>
              <a:buChar char="q"/>
            </a:pPr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«строительно-монтажные работы» (СМР)</a:t>
            </a:r>
          </a:p>
          <a:p>
            <a:pPr algn="ctr"/>
            <a:r>
              <a:rPr lang="ru-RU" sz="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 marL="171450" indent="-171450" algn="ctr">
              <a:buFont typeface="Wingdings" pitchFamily="2" charset="2"/>
              <a:buChar char="q"/>
            </a:pPr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 рамках капитальных вложений»  </a:t>
            </a:r>
            <a:endParaRPr lang="ru-RU" sz="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5306" y="1470025"/>
            <a:ext cx="5129794" cy="838200"/>
          </a:xfrm>
          <a:prstGeom prst="roundRect">
            <a:avLst/>
          </a:prstGeom>
          <a:solidFill>
            <a:srgbClr val="E6E6E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5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условие применяется и для кодов </a:t>
            </a:r>
          </a:p>
          <a:p>
            <a:pPr algn="ctr"/>
            <a:r>
              <a:rPr lang="ru-RU" sz="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«8410» и «9410»</a:t>
            </a:r>
          </a:p>
          <a:p>
            <a:pPr algn="ctr"/>
            <a:endParaRPr lang="ru-RU" sz="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Например, </a:t>
            </a:r>
          </a:p>
          <a:p>
            <a:pPr algn="ctr"/>
            <a:endParaRPr lang="ru-RU" sz="3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8410 - «Оплата за самостоятельно выполненные работы (услуги) в рамках  капитальных вложений без привлечения иных юр лиц»</a:t>
            </a:r>
            <a:endParaRPr lang="ru-RU" sz="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9410 </a:t>
            </a:r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Возмещение </a:t>
            </a:r>
            <a:r>
              <a:rPr lang="ru-RU" sz="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работ (услуг) в рамках капитальных вложений»</a:t>
            </a:r>
            <a:endParaRPr lang="ru-RU" sz="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06500" y="2442285"/>
            <a:ext cx="2132213" cy="365373"/>
          </a:xfrm>
          <a:prstGeom prst="roundRect">
            <a:avLst/>
          </a:prstGeom>
          <a:solidFill>
            <a:srgbClr val="E6E6E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 на осуществление </a:t>
            </a:r>
            <a:r>
              <a:rPr lang="ru-RU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капитального ремонта </a:t>
            </a:r>
            <a:r>
              <a:rPr lang="ru-RU" sz="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производятся по коду </a:t>
            </a:r>
            <a:r>
              <a:rPr lang="ru-RU" sz="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0200</a:t>
            </a:r>
            <a:r>
              <a:rPr lang="ru-RU" sz="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2425700" y="1385165"/>
            <a:ext cx="304800" cy="64652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rgbClr val="4978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но 1 3"/>
          <p:cNvSpPr/>
          <p:nvPr/>
        </p:nvSpPr>
        <p:spPr>
          <a:xfrm>
            <a:off x="901700" y="2516271"/>
            <a:ext cx="250897" cy="216654"/>
          </a:xfrm>
          <a:prstGeom prst="irregularSeal1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63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8"/>
          <p:cNvSpPr/>
          <p:nvPr/>
        </p:nvSpPr>
        <p:spPr>
          <a:xfrm>
            <a:off x="8055" y="299383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18</a:t>
            </a:fld>
            <a:endParaRPr lang="ru-RU" sz="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3" r="34802" b="61850"/>
          <a:stretch/>
        </p:blipFill>
        <p:spPr>
          <a:xfrm>
            <a:off x="82593" y="631825"/>
            <a:ext cx="5154326" cy="78628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4926" r="27656" b="6487"/>
          <a:stretch/>
        </p:blipFill>
        <p:spPr>
          <a:xfrm>
            <a:off x="82593" y="1470025"/>
            <a:ext cx="5410199" cy="140792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45363" y="164084"/>
            <a:ext cx="42672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 портал </a:t>
            </a:r>
            <a:r>
              <a:rPr lang="en-US" sz="1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1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peo.roskazna.ru/</a:t>
            </a:r>
            <a:endParaRPr lang="ru-RU" sz="1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75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8"/>
          <p:cNvSpPr/>
          <p:nvPr/>
        </p:nvSpPr>
        <p:spPr>
          <a:xfrm>
            <a:off x="8055" y="299383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19</a:t>
            </a:fld>
            <a:endParaRPr lang="ru-RU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175728" y="860425"/>
            <a:ext cx="54171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Контактный номер телефона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отдела казначейского сопровождения </a:t>
            </a: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Управления</a:t>
            </a: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tx2"/>
                </a:solidFill>
              </a:rPr>
              <a:t> 8 (863) 280-67-42 </a:t>
            </a:r>
            <a:endParaRPr lang="ru-RU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61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УФ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" y="47893"/>
            <a:ext cx="1568593" cy="41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/>
          <p:cNvSpPr/>
          <p:nvPr/>
        </p:nvSpPr>
        <p:spPr>
          <a:xfrm flipV="1">
            <a:off x="-12700" y="327025"/>
            <a:ext cx="46482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8"/>
          <p:cNvSpPr/>
          <p:nvPr/>
        </p:nvSpPr>
        <p:spPr>
          <a:xfrm>
            <a:off x="8055" y="299383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593" y="3045301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rostov.roskazna.gov.ru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7"/>
          </p:nvPr>
        </p:nvSpPr>
        <p:spPr>
          <a:xfrm>
            <a:off x="5397500" y="3110864"/>
            <a:ext cx="232410" cy="123112"/>
          </a:xfrm>
        </p:spPr>
        <p:txBody>
          <a:bodyPr/>
          <a:lstStyle/>
          <a:p>
            <a:fld id="{B6F15528-21DE-4FAA-801E-634DDDAF4B2B}" type="slidenum">
              <a:rPr lang="ru-RU" sz="800" smtClean="0"/>
              <a:t>20</a:t>
            </a:fld>
            <a:endParaRPr lang="ru-RU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1054100" y="1393825"/>
            <a:ext cx="3387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tx2"/>
                </a:solidFill>
              </a:rPr>
              <a:t>Спасибо за внимание!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8" name="object 9"/>
          <p:cNvSpPr/>
          <p:nvPr/>
        </p:nvSpPr>
        <p:spPr>
          <a:xfrm>
            <a:off x="4537977" y="207610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8066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21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5" name="object 8"/>
          <p:cNvSpPr/>
          <p:nvPr/>
        </p:nvSpPr>
        <p:spPr>
          <a:xfrm>
            <a:off x="0" y="2935295"/>
            <a:ext cx="5765800" cy="43657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073" y="3013668"/>
            <a:ext cx="1714931" cy="188129"/>
          </a:xfrm>
          <a:prstGeom prst="rect">
            <a:avLst/>
          </a:prstGeom>
          <a:noFill/>
        </p:spPr>
        <p:txBody>
          <a:bodyPr wrap="square" lIns="49149" tIns="24575" rIns="49149" bIns="24575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rostov.roskazna.gov.ru</a:t>
            </a:r>
            <a:endParaRPr lang="ru-RU" sz="9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E:\УФК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5" y="0"/>
            <a:ext cx="1463710" cy="315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1" t="25925" r="52500" b="41853"/>
          <a:stretch/>
        </p:blipFill>
        <p:spPr bwMode="auto">
          <a:xfrm>
            <a:off x="1987570" y="446167"/>
            <a:ext cx="1874331" cy="2410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9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УФК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УФК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70045</TotalTime>
  <Words>1528</Words>
  <Application>Microsoft Office PowerPoint</Application>
  <PresentationFormat>Произвольный</PresentationFormat>
  <Paragraphs>201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Office Theme</vt:lpstr>
      <vt:lpstr>УФК</vt:lpstr>
      <vt:lpstr>1_УФК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Пользователь 1</cp:lastModifiedBy>
  <cp:revision>753</cp:revision>
  <cp:lastPrinted>2026-03-03T13:35:58Z</cp:lastPrinted>
  <dcterms:created xsi:type="dcterms:W3CDTF">2019-07-31T16:47:50Z</dcterms:created>
  <dcterms:modified xsi:type="dcterms:W3CDTF">2026-03-04T13:01:21Z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